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0"/>
  </p:notesMasterIdLst>
  <p:handoutMasterIdLst>
    <p:handoutMasterId r:id="rId21"/>
  </p:handoutMasterIdLst>
  <p:sldIdLst>
    <p:sldId id="257" r:id="rId2"/>
    <p:sldId id="278" r:id="rId3"/>
    <p:sldId id="279" r:id="rId4"/>
    <p:sldId id="258" r:id="rId5"/>
    <p:sldId id="327" r:id="rId6"/>
    <p:sldId id="314" r:id="rId7"/>
    <p:sldId id="315" r:id="rId8"/>
    <p:sldId id="349" r:id="rId9"/>
    <p:sldId id="308" r:id="rId10"/>
    <p:sldId id="309" r:id="rId11"/>
    <p:sldId id="310" r:id="rId12"/>
    <p:sldId id="329" r:id="rId13"/>
    <p:sldId id="316" r:id="rId14"/>
    <p:sldId id="330" r:id="rId15"/>
    <p:sldId id="350" r:id="rId16"/>
    <p:sldId id="312" r:id="rId17"/>
    <p:sldId id="272" r:id="rId18"/>
    <p:sldId id="347" r:id="rId19"/>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51" autoAdjust="0"/>
  </p:normalViewPr>
  <p:slideViewPr>
    <p:cSldViewPr>
      <p:cViewPr varScale="1">
        <p:scale>
          <a:sx n="105" d="100"/>
          <a:sy n="105"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0"/>
    </p:cViewPr>
  </p:sorterViewPr>
  <p:notesViewPr>
    <p:cSldViewPr>
      <p:cViewPr varScale="1">
        <p:scale>
          <a:sx n="37" d="100"/>
          <a:sy n="37" d="100"/>
        </p:scale>
        <p:origin x="-147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dirty="0"/>
          </a:p>
        </p:txBody>
      </p:sp>
      <p:sp>
        <p:nvSpPr>
          <p:cNvPr id="59395" name="Rectangle 3"/>
          <p:cNvSpPr>
            <a:spLocks noGrp="1" noChangeArrowheads="1"/>
          </p:cNvSpPr>
          <p:nvPr>
            <p:ph type="dt" sz="quarter"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dirty="0"/>
          </a:p>
        </p:txBody>
      </p:sp>
      <p:sp>
        <p:nvSpPr>
          <p:cNvPr id="59396" name="Rectangle 4"/>
          <p:cNvSpPr>
            <a:spLocks noGrp="1" noChangeArrowheads="1"/>
          </p:cNvSpPr>
          <p:nvPr>
            <p:ph type="ftr" sz="quarter" idx="2"/>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dirty="0"/>
          </a:p>
        </p:txBody>
      </p:sp>
      <p:sp>
        <p:nvSpPr>
          <p:cNvPr id="59397" name="Rectangle 5"/>
          <p:cNvSpPr>
            <a:spLocks noGrp="1" noChangeArrowheads="1"/>
          </p:cNvSpPr>
          <p:nvPr>
            <p:ph type="sldNum" sz="quarter" idx="3"/>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8A8C075-9CBF-469D-B8CE-012E380FFBCE}" type="slidenum">
              <a:rPr lang="en-GB"/>
              <a:pPr>
                <a:defRPr/>
              </a:pPr>
              <a:t>‹#›</a:t>
            </a:fld>
            <a:endParaRPr lang="en-GB" dirty="0"/>
          </a:p>
        </p:txBody>
      </p:sp>
    </p:spTree>
    <p:extLst>
      <p:ext uri="{BB962C8B-B14F-4D97-AF65-F5344CB8AC3E}">
        <p14:creationId xmlns:p14="http://schemas.microsoft.com/office/powerpoint/2010/main" val="245573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dirty="0"/>
          </a:p>
        </p:txBody>
      </p:sp>
      <p:sp>
        <p:nvSpPr>
          <p:cNvPr id="57347" name="Rectangle 3"/>
          <p:cNvSpPr>
            <a:spLocks noGrp="1" noChangeArrowheads="1"/>
          </p:cNvSpPr>
          <p:nvPr>
            <p:ph type="dt"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dirty="0"/>
          </a:p>
        </p:txBody>
      </p:sp>
      <p:sp>
        <p:nvSpPr>
          <p:cNvPr id="450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889000" y="4714875"/>
            <a:ext cx="4891088"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7350" name="Rectangle 6"/>
          <p:cNvSpPr>
            <a:spLocks noGrp="1" noChangeArrowheads="1"/>
          </p:cNvSpPr>
          <p:nvPr>
            <p:ph type="ftr" sz="quarter" idx="4"/>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dirty="0"/>
          </a:p>
        </p:txBody>
      </p:sp>
      <p:sp>
        <p:nvSpPr>
          <p:cNvPr id="57351" name="Rectangle 7"/>
          <p:cNvSpPr>
            <a:spLocks noGrp="1" noChangeArrowheads="1"/>
          </p:cNvSpPr>
          <p:nvPr>
            <p:ph type="sldNum" sz="quarter" idx="5"/>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48C10AB-D842-4B48-9914-D392BD61C8F4}" type="slidenum">
              <a:rPr lang="en-GB"/>
              <a:pPr>
                <a:defRPr/>
              </a:pPr>
              <a:t>‹#›</a:t>
            </a:fld>
            <a:endParaRPr lang="en-GB" dirty="0"/>
          </a:p>
        </p:txBody>
      </p:sp>
    </p:spTree>
    <p:extLst>
      <p:ext uri="{BB962C8B-B14F-4D97-AF65-F5344CB8AC3E}">
        <p14:creationId xmlns:p14="http://schemas.microsoft.com/office/powerpoint/2010/main" val="3525483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4</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48C10AB-D842-4B48-9914-D392BD61C8F4}" type="slidenum">
              <a:rPr lang="en-GB" smtClean="0"/>
              <a:pPr>
                <a:defRPr/>
              </a:pPr>
              <a:t>8</a:t>
            </a:fld>
            <a:endParaRPr lang="en-GB" dirty="0"/>
          </a:p>
        </p:txBody>
      </p:sp>
    </p:spTree>
    <p:extLst>
      <p:ext uri="{BB962C8B-B14F-4D97-AF65-F5344CB8AC3E}">
        <p14:creationId xmlns:p14="http://schemas.microsoft.com/office/powerpoint/2010/main" val="3571001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dirty="0"/>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n-GB" dirty="0"/>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dirty="0"/>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CEF10B7-9A46-4FE0-9CB7-7EBA1029C428}" type="slidenum">
              <a:rPr lang="en-GB"/>
              <a:pPr>
                <a:defRPr/>
              </a:pPr>
              <a:t>‹#›</a:t>
            </a:fld>
            <a:endParaRPr lang="en-GB" dirty="0"/>
          </a:p>
        </p:txBody>
      </p:sp>
    </p:spTree>
    <p:extLst>
      <p:ext uri="{BB962C8B-B14F-4D97-AF65-F5344CB8AC3E}">
        <p14:creationId xmlns:p14="http://schemas.microsoft.com/office/powerpoint/2010/main" val="324612318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dirty="0"/>
          </a:p>
        </p:txBody>
      </p:sp>
      <p:sp>
        <p:nvSpPr>
          <p:cNvPr id="6" name="Slide Number Placeholder 15"/>
          <p:cNvSpPr>
            <a:spLocks noGrp="1"/>
          </p:cNvSpPr>
          <p:nvPr>
            <p:ph type="sldNum" sz="quarter" idx="12"/>
          </p:nvPr>
        </p:nvSpPr>
        <p:spPr/>
        <p:txBody>
          <a:bodyPr/>
          <a:lstStyle>
            <a:lvl1pPr>
              <a:defRPr/>
            </a:lvl1pPr>
          </a:lstStyle>
          <a:p>
            <a:pPr>
              <a:defRPr/>
            </a:pPr>
            <a:fld id="{E89248FF-99FD-48F0-B138-B618B7540442}" type="slidenum">
              <a:rPr lang="en-GB"/>
              <a:pPr>
                <a:defRPr/>
              </a:pPr>
              <a:t>‹#›</a:t>
            </a:fld>
            <a:endParaRPr lang="en-GB" dirty="0"/>
          </a:p>
        </p:txBody>
      </p:sp>
    </p:spTree>
    <p:extLst>
      <p:ext uri="{BB962C8B-B14F-4D97-AF65-F5344CB8AC3E}">
        <p14:creationId xmlns:p14="http://schemas.microsoft.com/office/powerpoint/2010/main" val="403490611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GB" dirty="0"/>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dirty="0"/>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FE1AECB9-0FE0-4B12-9C7D-77D0DB6C7113}" type="slidenum">
              <a:rPr lang="en-GB"/>
              <a:pPr>
                <a:defRPr/>
              </a:pPr>
              <a:t>‹#›</a:t>
            </a:fld>
            <a:endParaRPr lang="en-GB" dirty="0"/>
          </a:p>
        </p:txBody>
      </p:sp>
    </p:spTree>
    <p:extLst>
      <p:ext uri="{BB962C8B-B14F-4D97-AF65-F5344CB8AC3E}">
        <p14:creationId xmlns:p14="http://schemas.microsoft.com/office/powerpoint/2010/main" val="23173739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GB"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418F8086-9D1A-4836-9CAE-88C75E1BE659}" type="slidenum">
              <a:rPr lang="en-GB"/>
              <a:pPr>
                <a:defRPr/>
              </a:pPr>
              <a:t>‹#›</a:t>
            </a:fld>
            <a:endParaRPr lang="en-GB" dirty="0"/>
          </a:p>
        </p:txBody>
      </p:sp>
    </p:spTree>
    <p:extLst>
      <p:ext uri="{BB962C8B-B14F-4D97-AF65-F5344CB8AC3E}">
        <p14:creationId xmlns:p14="http://schemas.microsoft.com/office/powerpoint/2010/main" val="202803416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B09C2CC-7CAC-4560-AE8F-ADC61018645C}" type="slidenum">
              <a:rPr lang="en-GB"/>
              <a:pPr>
                <a:defRPr/>
              </a:pPr>
              <a:t>‹#›</a:t>
            </a:fld>
            <a:endParaRPr lang="en-GB" dirty="0"/>
          </a:p>
        </p:txBody>
      </p:sp>
    </p:spTree>
    <p:extLst>
      <p:ext uri="{BB962C8B-B14F-4D97-AF65-F5344CB8AC3E}">
        <p14:creationId xmlns:p14="http://schemas.microsoft.com/office/powerpoint/2010/main" val="21637616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dirty="0"/>
          </a:p>
        </p:txBody>
      </p:sp>
      <p:sp>
        <p:nvSpPr>
          <p:cNvPr id="6" name="Slide Number Placeholder 15"/>
          <p:cNvSpPr>
            <a:spLocks noGrp="1"/>
          </p:cNvSpPr>
          <p:nvPr>
            <p:ph type="sldNum" sz="quarter" idx="12"/>
          </p:nvPr>
        </p:nvSpPr>
        <p:spPr/>
        <p:txBody>
          <a:bodyPr/>
          <a:lstStyle>
            <a:lvl1pPr>
              <a:defRPr/>
            </a:lvl1pPr>
          </a:lstStyle>
          <a:p>
            <a:pPr>
              <a:defRPr/>
            </a:pPr>
            <a:fld id="{8A36D9AE-3871-4131-A8D9-B7F056A738E1}" type="slidenum">
              <a:rPr lang="en-GB"/>
              <a:pPr>
                <a:defRPr/>
              </a:pPr>
              <a:t>‹#›</a:t>
            </a:fld>
            <a:endParaRPr lang="en-GB" dirty="0"/>
          </a:p>
        </p:txBody>
      </p:sp>
    </p:spTree>
    <p:extLst>
      <p:ext uri="{BB962C8B-B14F-4D97-AF65-F5344CB8AC3E}">
        <p14:creationId xmlns:p14="http://schemas.microsoft.com/office/powerpoint/2010/main" val="330789410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GB" dirty="0"/>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dirty="0"/>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337A95-5CE9-4AB5-978C-8C0AD38D3BB1}" type="slidenum">
              <a:rPr lang="en-GB"/>
              <a:pPr>
                <a:defRPr/>
              </a:pPr>
              <a:t>‹#›</a:t>
            </a:fld>
            <a:endParaRPr lang="en-GB" dirty="0"/>
          </a:p>
        </p:txBody>
      </p:sp>
    </p:spTree>
    <p:extLst>
      <p:ext uri="{BB962C8B-B14F-4D97-AF65-F5344CB8AC3E}">
        <p14:creationId xmlns:p14="http://schemas.microsoft.com/office/powerpoint/2010/main" val="2661785648"/>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dirty="0"/>
          </a:p>
        </p:txBody>
      </p:sp>
      <p:sp>
        <p:nvSpPr>
          <p:cNvPr id="6" name="Footer Placeholder 3"/>
          <p:cNvSpPr>
            <a:spLocks noGrp="1"/>
          </p:cNvSpPr>
          <p:nvPr>
            <p:ph type="ftr" sz="quarter" idx="11"/>
          </p:nvPr>
        </p:nvSpPr>
        <p:spPr/>
        <p:txBody>
          <a:bodyPr/>
          <a:lstStyle>
            <a:lvl1pPr>
              <a:defRPr/>
            </a:lvl1pPr>
          </a:lstStyle>
          <a:p>
            <a:pPr>
              <a:defRPr/>
            </a:pPr>
            <a:endParaRPr lang="en-GB" dirty="0"/>
          </a:p>
        </p:txBody>
      </p:sp>
      <p:sp>
        <p:nvSpPr>
          <p:cNvPr id="7" name="Slide Number Placeholder 15"/>
          <p:cNvSpPr>
            <a:spLocks noGrp="1"/>
          </p:cNvSpPr>
          <p:nvPr>
            <p:ph type="sldNum" sz="quarter" idx="12"/>
          </p:nvPr>
        </p:nvSpPr>
        <p:spPr/>
        <p:txBody>
          <a:bodyPr/>
          <a:lstStyle>
            <a:lvl1pPr>
              <a:defRPr/>
            </a:lvl1pPr>
          </a:lstStyle>
          <a:p>
            <a:pPr>
              <a:defRPr/>
            </a:pPr>
            <a:fld id="{226D8B35-E669-484E-A623-0F255F334206}" type="slidenum">
              <a:rPr lang="en-GB"/>
              <a:pPr>
                <a:defRPr/>
              </a:pPr>
              <a:t>‹#›</a:t>
            </a:fld>
            <a:endParaRPr lang="en-GB" dirty="0"/>
          </a:p>
        </p:txBody>
      </p:sp>
    </p:spTree>
    <p:extLst>
      <p:ext uri="{BB962C8B-B14F-4D97-AF65-F5344CB8AC3E}">
        <p14:creationId xmlns:p14="http://schemas.microsoft.com/office/powerpoint/2010/main" val="51640624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GB" dirty="0"/>
          </a:p>
        </p:txBody>
      </p:sp>
      <p:sp>
        <p:nvSpPr>
          <p:cNvPr id="8" name="Footer Placeholder 3"/>
          <p:cNvSpPr>
            <a:spLocks noGrp="1"/>
          </p:cNvSpPr>
          <p:nvPr>
            <p:ph type="ftr" sz="quarter" idx="11"/>
          </p:nvPr>
        </p:nvSpPr>
        <p:spPr/>
        <p:txBody>
          <a:bodyPr/>
          <a:lstStyle>
            <a:lvl1pPr>
              <a:defRPr/>
            </a:lvl1pPr>
          </a:lstStyle>
          <a:p>
            <a:pPr>
              <a:defRPr/>
            </a:pPr>
            <a:endParaRPr lang="en-GB" dirty="0"/>
          </a:p>
        </p:txBody>
      </p:sp>
      <p:sp>
        <p:nvSpPr>
          <p:cNvPr id="9" name="Slide Number Placeholder 15"/>
          <p:cNvSpPr>
            <a:spLocks noGrp="1"/>
          </p:cNvSpPr>
          <p:nvPr>
            <p:ph type="sldNum" sz="quarter" idx="12"/>
          </p:nvPr>
        </p:nvSpPr>
        <p:spPr/>
        <p:txBody>
          <a:bodyPr/>
          <a:lstStyle>
            <a:lvl1pPr>
              <a:defRPr/>
            </a:lvl1pPr>
          </a:lstStyle>
          <a:p>
            <a:pPr>
              <a:defRPr/>
            </a:pPr>
            <a:fld id="{17BCF9C9-E358-4BDE-B25F-B473F856ED3F}" type="slidenum">
              <a:rPr lang="en-GB"/>
              <a:pPr>
                <a:defRPr/>
              </a:pPr>
              <a:t>‹#›</a:t>
            </a:fld>
            <a:endParaRPr lang="en-GB" dirty="0"/>
          </a:p>
        </p:txBody>
      </p:sp>
    </p:spTree>
    <p:extLst>
      <p:ext uri="{BB962C8B-B14F-4D97-AF65-F5344CB8AC3E}">
        <p14:creationId xmlns:p14="http://schemas.microsoft.com/office/powerpoint/2010/main" val="302808301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GB" dirty="0"/>
          </a:p>
        </p:txBody>
      </p:sp>
      <p:sp>
        <p:nvSpPr>
          <p:cNvPr id="4" name="Footer Placeholder 3"/>
          <p:cNvSpPr>
            <a:spLocks noGrp="1"/>
          </p:cNvSpPr>
          <p:nvPr>
            <p:ph type="ftr" sz="quarter" idx="11"/>
          </p:nvPr>
        </p:nvSpPr>
        <p:spPr/>
        <p:txBody>
          <a:bodyPr/>
          <a:lstStyle>
            <a:lvl1pPr>
              <a:defRPr/>
            </a:lvl1pPr>
          </a:lstStyle>
          <a:p>
            <a:pPr>
              <a:defRPr/>
            </a:pPr>
            <a:endParaRPr lang="en-GB" dirty="0"/>
          </a:p>
        </p:txBody>
      </p:sp>
      <p:sp>
        <p:nvSpPr>
          <p:cNvPr id="5" name="Slide Number Placeholder 15"/>
          <p:cNvSpPr>
            <a:spLocks noGrp="1"/>
          </p:cNvSpPr>
          <p:nvPr>
            <p:ph type="sldNum" sz="quarter" idx="12"/>
          </p:nvPr>
        </p:nvSpPr>
        <p:spPr/>
        <p:txBody>
          <a:bodyPr/>
          <a:lstStyle>
            <a:lvl1pPr>
              <a:defRPr/>
            </a:lvl1pPr>
          </a:lstStyle>
          <a:p>
            <a:pPr>
              <a:defRPr/>
            </a:pPr>
            <a:fld id="{5B57FD7C-4BA1-4D9E-B4A4-2EB8310F26A8}" type="slidenum">
              <a:rPr lang="en-GB"/>
              <a:pPr>
                <a:defRPr/>
              </a:pPr>
              <a:t>‹#›</a:t>
            </a:fld>
            <a:endParaRPr lang="en-GB" dirty="0"/>
          </a:p>
        </p:txBody>
      </p:sp>
    </p:spTree>
    <p:extLst>
      <p:ext uri="{BB962C8B-B14F-4D97-AF65-F5344CB8AC3E}">
        <p14:creationId xmlns:p14="http://schemas.microsoft.com/office/powerpoint/2010/main" val="12492025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GB" dirty="0"/>
          </a:p>
        </p:txBody>
      </p:sp>
      <p:sp>
        <p:nvSpPr>
          <p:cNvPr id="3" name="Footer Placeholder 3"/>
          <p:cNvSpPr>
            <a:spLocks noGrp="1"/>
          </p:cNvSpPr>
          <p:nvPr>
            <p:ph type="ftr" sz="quarter" idx="11"/>
          </p:nvPr>
        </p:nvSpPr>
        <p:spPr/>
        <p:txBody>
          <a:bodyPr/>
          <a:lstStyle>
            <a:lvl1pPr>
              <a:defRPr/>
            </a:lvl1pPr>
          </a:lstStyle>
          <a:p>
            <a:pPr>
              <a:defRPr/>
            </a:pPr>
            <a:endParaRPr lang="en-GB" dirty="0"/>
          </a:p>
        </p:txBody>
      </p:sp>
      <p:sp>
        <p:nvSpPr>
          <p:cNvPr id="4" name="Slide Number Placeholder 15"/>
          <p:cNvSpPr>
            <a:spLocks noGrp="1"/>
          </p:cNvSpPr>
          <p:nvPr>
            <p:ph type="sldNum" sz="quarter" idx="12"/>
          </p:nvPr>
        </p:nvSpPr>
        <p:spPr/>
        <p:txBody>
          <a:bodyPr/>
          <a:lstStyle>
            <a:lvl1pPr>
              <a:defRPr/>
            </a:lvl1pPr>
          </a:lstStyle>
          <a:p>
            <a:pPr>
              <a:defRPr/>
            </a:pPr>
            <a:fld id="{04168F6B-A0B5-479B-B1CD-3994511CB6A7}" type="slidenum">
              <a:rPr lang="en-GB"/>
              <a:pPr>
                <a:defRPr/>
              </a:pPr>
              <a:t>‹#›</a:t>
            </a:fld>
            <a:endParaRPr lang="en-GB" dirty="0"/>
          </a:p>
        </p:txBody>
      </p:sp>
    </p:spTree>
    <p:extLst>
      <p:ext uri="{BB962C8B-B14F-4D97-AF65-F5344CB8AC3E}">
        <p14:creationId xmlns:p14="http://schemas.microsoft.com/office/powerpoint/2010/main" val="24926652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dirty="0"/>
          </a:p>
        </p:txBody>
      </p:sp>
      <p:sp>
        <p:nvSpPr>
          <p:cNvPr id="6" name="Footer Placeholder 3"/>
          <p:cNvSpPr>
            <a:spLocks noGrp="1"/>
          </p:cNvSpPr>
          <p:nvPr>
            <p:ph type="ftr" sz="quarter" idx="11"/>
          </p:nvPr>
        </p:nvSpPr>
        <p:spPr/>
        <p:txBody>
          <a:bodyPr/>
          <a:lstStyle>
            <a:lvl1pPr>
              <a:defRPr/>
            </a:lvl1pPr>
          </a:lstStyle>
          <a:p>
            <a:pPr>
              <a:defRPr/>
            </a:pPr>
            <a:endParaRPr lang="en-GB" dirty="0"/>
          </a:p>
        </p:txBody>
      </p:sp>
      <p:sp>
        <p:nvSpPr>
          <p:cNvPr id="7" name="Slide Number Placeholder 15"/>
          <p:cNvSpPr>
            <a:spLocks noGrp="1"/>
          </p:cNvSpPr>
          <p:nvPr>
            <p:ph type="sldNum" sz="quarter" idx="12"/>
          </p:nvPr>
        </p:nvSpPr>
        <p:spPr/>
        <p:txBody>
          <a:bodyPr/>
          <a:lstStyle>
            <a:lvl1pPr>
              <a:defRPr/>
            </a:lvl1pPr>
          </a:lstStyle>
          <a:p>
            <a:pPr>
              <a:defRPr/>
            </a:pPr>
            <a:fld id="{2E05C2CA-7D96-44AD-8CD0-370E7CC06C6B}" type="slidenum">
              <a:rPr lang="en-GB"/>
              <a:pPr>
                <a:defRPr/>
              </a:pPr>
              <a:t>‹#›</a:t>
            </a:fld>
            <a:endParaRPr lang="en-GB" dirty="0"/>
          </a:p>
        </p:txBody>
      </p:sp>
    </p:spTree>
    <p:extLst>
      <p:ext uri="{BB962C8B-B14F-4D97-AF65-F5344CB8AC3E}">
        <p14:creationId xmlns:p14="http://schemas.microsoft.com/office/powerpoint/2010/main" val="191018104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GB" dirty="0"/>
          </a:p>
        </p:txBody>
      </p:sp>
      <p:sp>
        <p:nvSpPr>
          <p:cNvPr id="8" name="Footer Placeholder 5"/>
          <p:cNvSpPr>
            <a:spLocks noGrp="1"/>
          </p:cNvSpPr>
          <p:nvPr>
            <p:ph type="ftr" sz="quarter" idx="11"/>
          </p:nvPr>
        </p:nvSpPr>
        <p:spPr/>
        <p:txBody>
          <a:bodyPr/>
          <a:lstStyle>
            <a:lvl1pPr>
              <a:defRPr/>
            </a:lvl1pPr>
            <a:extLst/>
          </a:lstStyle>
          <a:p>
            <a:pPr>
              <a:defRPr/>
            </a:pPr>
            <a:endParaRPr lang="en-GB" dirty="0"/>
          </a:p>
        </p:txBody>
      </p:sp>
      <p:sp>
        <p:nvSpPr>
          <p:cNvPr id="9" name="Slide Number Placeholder 6"/>
          <p:cNvSpPr>
            <a:spLocks noGrp="1"/>
          </p:cNvSpPr>
          <p:nvPr>
            <p:ph type="sldNum" sz="quarter" idx="12"/>
          </p:nvPr>
        </p:nvSpPr>
        <p:spPr/>
        <p:txBody>
          <a:bodyPr/>
          <a:lstStyle>
            <a:lvl1pPr>
              <a:defRPr/>
            </a:lvl1pPr>
            <a:extLst/>
          </a:lstStyle>
          <a:p>
            <a:pPr>
              <a:defRPr/>
            </a:pPr>
            <a:fld id="{DE553713-BCC5-4663-9E86-8B9289D7BF91}" type="slidenum">
              <a:rPr lang="en-GB"/>
              <a:pPr>
                <a:defRPr/>
              </a:pPr>
              <a:t>‹#›</a:t>
            </a:fld>
            <a:endParaRPr lang="en-GB" dirty="0"/>
          </a:p>
        </p:txBody>
      </p:sp>
    </p:spTree>
    <p:extLst>
      <p:ext uri="{BB962C8B-B14F-4D97-AF65-F5344CB8AC3E}">
        <p14:creationId xmlns:p14="http://schemas.microsoft.com/office/powerpoint/2010/main" val="3618648983"/>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GB" dirty="0"/>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GB" dirty="0"/>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BE8D1D2-9B3B-4B12-85DE-DDC597AA2C4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6" r:id="rId1"/>
    <p:sldLayoutId id="2147483899" r:id="rId2"/>
    <p:sldLayoutId id="2147483907" r:id="rId3"/>
    <p:sldLayoutId id="2147483900" r:id="rId4"/>
    <p:sldLayoutId id="2147483901" r:id="rId5"/>
    <p:sldLayoutId id="2147483902" r:id="rId6"/>
    <p:sldLayoutId id="2147483903" r:id="rId7"/>
    <p:sldLayoutId id="2147483904" r:id="rId8"/>
    <p:sldLayoutId id="2147483908" r:id="rId9"/>
    <p:sldLayoutId id="2147483905" r:id="rId10"/>
    <p:sldLayoutId id="2147483909" r:id="rId11"/>
    <p:sldLayoutId id="2147483910" r:id="rId12"/>
    <p:sldLayoutId id="2147483911" r:id="rId13"/>
  </p:sldLayoutIdLst>
  <p:transition spd="slow"/>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395536" y="0"/>
            <a:ext cx="8640960" cy="4013076"/>
          </a:xfrm>
        </p:spPr>
        <p:txBody>
          <a:bodyPr>
            <a:normAutofit/>
          </a:bodyPr>
          <a:lstStyle/>
          <a:p>
            <a:pPr eaLnBrk="1" fontAlgn="auto" hangingPunct="1">
              <a:spcAft>
                <a:spcPts val="0"/>
              </a:spcAft>
              <a:defRPr/>
            </a:pPr>
            <a:r>
              <a:rPr lang="en-GB" sz="4000" dirty="0" smtClean="0">
                <a:solidFill>
                  <a:srgbClr val="FFFF00"/>
                </a:solidFill>
                <a:latin typeface="Rockwell" pitchFamily="18" charset="0"/>
              </a:rPr>
              <a:t>Parents’</a:t>
            </a:r>
            <a:br>
              <a:rPr lang="en-GB" sz="4000" dirty="0" smtClean="0">
                <a:solidFill>
                  <a:srgbClr val="FFFF00"/>
                </a:solidFill>
                <a:latin typeface="Rockwell" pitchFamily="18" charset="0"/>
              </a:rPr>
            </a:br>
            <a:r>
              <a:rPr lang="en-GB" sz="4000" dirty="0" smtClean="0">
                <a:solidFill>
                  <a:srgbClr val="FFFF00"/>
                </a:solidFill>
                <a:latin typeface="Rockwell" pitchFamily="18" charset="0"/>
              </a:rPr>
              <a:t>Information</a:t>
            </a:r>
            <a:br>
              <a:rPr lang="en-GB" sz="4000" dirty="0" smtClean="0">
                <a:solidFill>
                  <a:srgbClr val="FFFF00"/>
                </a:solidFill>
                <a:latin typeface="Rockwell" pitchFamily="18" charset="0"/>
              </a:rPr>
            </a:br>
            <a:r>
              <a:rPr lang="en-GB" sz="4000" dirty="0" smtClean="0">
                <a:solidFill>
                  <a:srgbClr val="FFFF00"/>
                </a:solidFill>
                <a:latin typeface="Rockwell" pitchFamily="18" charset="0"/>
              </a:rPr>
              <a:t> Evening FOR</a:t>
            </a:r>
            <a:r>
              <a:rPr lang="en-GB" sz="4000" dirty="0">
                <a:solidFill>
                  <a:srgbClr val="FFFF00"/>
                </a:solidFill>
                <a:latin typeface="Rockwell" pitchFamily="18" charset="0"/>
              </a:rPr>
              <a:t/>
            </a:r>
            <a:br>
              <a:rPr lang="en-GB" sz="4000" dirty="0">
                <a:solidFill>
                  <a:srgbClr val="FFFF00"/>
                </a:solidFill>
                <a:latin typeface="Rockwell" pitchFamily="18" charset="0"/>
              </a:rPr>
            </a:br>
            <a:r>
              <a:rPr lang="en-GB" sz="4000" dirty="0" smtClean="0">
                <a:solidFill>
                  <a:srgbClr val="FFFF00"/>
                </a:solidFill>
                <a:latin typeface="Rockwell" pitchFamily="18" charset="0"/>
              </a:rPr>
              <a:t>Year 6</a:t>
            </a:r>
            <a:br>
              <a:rPr lang="en-GB" sz="4000" dirty="0" smtClean="0">
                <a:solidFill>
                  <a:srgbClr val="FFFF00"/>
                </a:solidFill>
                <a:latin typeface="Rockwell" pitchFamily="18" charset="0"/>
              </a:rPr>
            </a:br>
            <a:r>
              <a:rPr lang="en-GB" sz="4000" dirty="0">
                <a:solidFill>
                  <a:srgbClr val="FFFF00"/>
                </a:solidFill>
                <a:latin typeface="Rockwell" pitchFamily="18" charset="0"/>
              </a:rPr>
              <a:t/>
            </a:r>
            <a:br>
              <a:rPr lang="en-GB" sz="4000" dirty="0">
                <a:solidFill>
                  <a:srgbClr val="FFFF00"/>
                </a:solidFill>
                <a:latin typeface="Rockwell" pitchFamily="18" charset="0"/>
              </a:rPr>
            </a:br>
            <a:r>
              <a:rPr lang="en-GB" dirty="0" smtClean="0"/>
              <a:t> </a:t>
            </a:r>
            <a:endParaRPr lang="en-GB" dirty="0"/>
          </a:p>
        </p:txBody>
      </p:sp>
      <p:sp>
        <p:nvSpPr>
          <p:cNvPr id="181251" name="Rectangle 3"/>
          <p:cNvSpPr>
            <a:spLocks noGrp="1" noChangeArrowheads="1"/>
          </p:cNvSpPr>
          <p:nvPr>
            <p:ph type="subTitle" idx="1"/>
          </p:nvPr>
        </p:nvSpPr>
        <p:spPr>
          <a:xfrm>
            <a:off x="755650" y="5105400"/>
            <a:ext cx="8136830" cy="1752600"/>
          </a:xfrm>
        </p:spPr>
        <p:txBody>
          <a:bodyPr/>
          <a:lstStyle/>
          <a:p>
            <a:pPr eaLnBrk="1" hangingPunct="1"/>
            <a:endParaRPr lang="en-GB" sz="3200" dirty="0" smtClean="0">
              <a:solidFill>
                <a:srgbClr val="FFFF00"/>
              </a:solidFill>
              <a:latin typeface="Impact" pitchFamily="34" charset="0"/>
            </a:endParaRPr>
          </a:p>
          <a:p>
            <a:pPr eaLnBrk="1" hangingPunct="1"/>
            <a:r>
              <a:rPr lang="en-GB" sz="3200" dirty="0" smtClean="0">
                <a:solidFill>
                  <a:srgbClr val="FFFF00"/>
                </a:solidFill>
                <a:latin typeface="Impact" pitchFamily="34" charset="0"/>
              </a:rPr>
              <a:t>Wednesday September 14, 2022</a:t>
            </a:r>
          </a:p>
          <a:p>
            <a:pPr eaLnBrk="1" hangingPunct="1"/>
            <a:r>
              <a:rPr lang="en-GB" sz="3200" dirty="0" smtClean="0">
                <a:solidFill>
                  <a:srgbClr val="FFFF00"/>
                </a:solidFill>
                <a:latin typeface="Impact" pitchFamily="34" charset="0"/>
              </a:rPr>
              <a:t>Welcome and Good Evening</a:t>
            </a:r>
            <a:r>
              <a:rPr lang="en-GB" dirty="0" smtClean="0">
                <a:latin typeface="Rockwell" pitchFamily="18" charset="0"/>
              </a:rPr>
              <a:t> </a:t>
            </a:r>
          </a:p>
        </p:txBody>
      </p:sp>
      <p:sp>
        <p:nvSpPr>
          <p:cNvPr id="9220" name="Rectangle 6"/>
          <p:cNvSpPr>
            <a:spLocks noChangeArrowheads="1"/>
          </p:cNvSpPr>
          <p:nvPr/>
        </p:nvSpPr>
        <p:spPr bwMode="auto">
          <a:xfrm>
            <a:off x="0" y="2708275"/>
            <a:ext cx="2700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b="1" i="1" dirty="0">
                <a:solidFill>
                  <a:srgbClr val="00B050"/>
                </a:solidFill>
              </a:rPr>
              <a:t>Learning Together In God’s Love.</a:t>
            </a: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92575"/>
            <a:ext cx="2638425"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4"/>
          <a:stretch>
            <a:fillRect/>
          </a:stretch>
        </p:blipFill>
        <p:spPr>
          <a:xfrm>
            <a:off x="611560" y="0"/>
            <a:ext cx="1800200" cy="2616200"/>
          </a:xfrm>
          <a:prstGeom prst="rect">
            <a:avLst/>
          </a:prstGeom>
        </p:spPr>
      </p:pic>
      <p:pic>
        <p:nvPicPr>
          <p:cNvPr id="8" name="Picture 7" descr="C:\Users\amoore\Pictures\School Events and Programmes\006_LBN_ST_ANTY_SCHL_AWARD_21ST_MAR_PBL.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0338" y="2780928"/>
            <a:ext cx="6336158" cy="2952327"/>
          </a:xfrm>
          <a:prstGeom prst="rect">
            <a:avLst/>
          </a:prstGeom>
          <a:noFill/>
          <a:ln>
            <a:noFill/>
          </a:ln>
        </p:spPr>
      </p:pic>
      <p:pic>
        <p:nvPicPr>
          <p:cNvPr id="9" name="Picture 2" descr="Catholic Schools Logo - Saint Athanasius Catholic Acade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338" y="34320"/>
            <a:ext cx="2276576" cy="26739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anim calcmode="lin" valueType="num">
                                      <p:cBhvr additive="base">
                                        <p:cTn id="7"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0" y="0"/>
            <a:ext cx="8172450" cy="836613"/>
          </a:xfrm>
          <a:solidFill>
            <a:srgbClr val="FFFF00"/>
          </a:solidFill>
        </p:spPr>
        <p:txBody>
          <a:bodyPr>
            <a:normAutofit/>
          </a:bodyPr>
          <a:lstStyle/>
          <a:p>
            <a:pPr algn="ctr" eaLnBrk="1" fontAlgn="auto" hangingPunct="1">
              <a:spcAft>
                <a:spcPts val="0"/>
              </a:spcAft>
              <a:defRPr/>
            </a:pPr>
            <a:r>
              <a:rPr lang="en-GB" sz="4000" dirty="0">
                <a:solidFill>
                  <a:srgbClr val="00B050"/>
                </a:solidFill>
              </a:rPr>
              <a:t>School Procedures</a:t>
            </a:r>
          </a:p>
        </p:txBody>
      </p:sp>
      <p:sp>
        <p:nvSpPr>
          <p:cNvPr id="23555" name="Rectangle 3"/>
          <p:cNvSpPr>
            <a:spLocks noGrp="1" noChangeArrowheads="1"/>
          </p:cNvSpPr>
          <p:nvPr>
            <p:ph idx="1"/>
          </p:nvPr>
        </p:nvSpPr>
        <p:spPr>
          <a:xfrm>
            <a:off x="0" y="981075"/>
            <a:ext cx="8172450" cy="5876925"/>
          </a:xfrm>
        </p:spPr>
        <p:txBody>
          <a:bodyPr/>
          <a:lstStyle/>
          <a:p>
            <a:pPr eaLnBrk="1" hangingPunct="1">
              <a:lnSpc>
                <a:spcPct val="80000"/>
              </a:lnSpc>
              <a:defRPr/>
            </a:pPr>
            <a:r>
              <a:rPr lang="en-GB" sz="2400" b="1" dirty="0" smtClean="0">
                <a:solidFill>
                  <a:srgbClr val="FF0000"/>
                </a:solidFill>
                <a:latin typeface="Rockwell" pitchFamily="18" charset="0"/>
              </a:rPr>
              <a:t>Holidays in term time are not allowed as the Government and Newham Borough clearly stipulates</a:t>
            </a:r>
            <a:r>
              <a:rPr lang="en-GB" sz="2400" dirty="0" smtClean="0">
                <a:solidFill>
                  <a:srgbClr val="FF0000"/>
                </a:solidFill>
                <a:latin typeface="Rockwell" pitchFamily="18" charset="0"/>
              </a:rPr>
              <a:t> </a:t>
            </a:r>
            <a:r>
              <a:rPr lang="en-GB" sz="2400" dirty="0" smtClean="0">
                <a:latin typeface="Rockwell" pitchFamily="18" charset="0"/>
              </a:rPr>
              <a:t>~ Families are expected to take breaks during the normal 13 weeks of school holidays.  </a:t>
            </a:r>
          </a:p>
          <a:p>
            <a:pPr marL="0" lvl="0" indent="0" eaLnBrk="1" hangingPunct="1">
              <a:lnSpc>
                <a:spcPct val="80000"/>
              </a:lnSpc>
              <a:spcBef>
                <a:spcPct val="50000"/>
              </a:spcBef>
              <a:buClrTx/>
              <a:buSzTx/>
              <a:buNone/>
            </a:pPr>
            <a:r>
              <a:rPr lang="en-GB" sz="2400" b="1" dirty="0" smtClean="0">
                <a:solidFill>
                  <a:srgbClr val="006600"/>
                </a:solidFill>
                <a:latin typeface="Rockwell" pitchFamily="18" charset="0"/>
              </a:rPr>
              <a:t>Correct School Uniform: must be worn daily. </a:t>
            </a:r>
          </a:p>
          <a:p>
            <a:pPr marL="0" lvl="0" indent="0" eaLnBrk="1" hangingPunct="1">
              <a:spcBef>
                <a:spcPct val="50000"/>
              </a:spcBef>
              <a:buClrTx/>
              <a:buSzTx/>
              <a:buNone/>
            </a:pPr>
            <a:r>
              <a:rPr lang="en-GB" sz="2000" b="1" dirty="0" smtClean="0">
                <a:latin typeface="Rockwell" pitchFamily="18" charset="0"/>
              </a:rPr>
              <a:t>Always Check for information up-dates on Class Dojo.</a:t>
            </a:r>
            <a:r>
              <a:rPr lang="en-GB" sz="2000" b="1" dirty="0" smtClean="0">
                <a:solidFill>
                  <a:prstClr val="black"/>
                </a:solidFill>
                <a:latin typeface="Rockwell" pitchFamily="18" charset="0"/>
              </a:rPr>
              <a:t> </a:t>
            </a:r>
          </a:p>
          <a:p>
            <a:pPr marL="0" lvl="0" indent="0" eaLnBrk="1" hangingPunct="1">
              <a:lnSpc>
                <a:spcPct val="80000"/>
              </a:lnSpc>
              <a:spcBef>
                <a:spcPct val="50000"/>
              </a:spcBef>
              <a:buClrTx/>
              <a:buSzTx/>
              <a:buNone/>
            </a:pPr>
            <a:r>
              <a:rPr lang="en-GB" sz="2000" b="1" dirty="0" smtClean="0">
                <a:solidFill>
                  <a:srgbClr val="FF0000"/>
                </a:solidFill>
                <a:latin typeface="Rockwell" pitchFamily="18" charset="0"/>
              </a:rPr>
              <a:t>All </a:t>
            </a:r>
            <a:r>
              <a:rPr lang="en-GB" sz="2000" b="1" dirty="0">
                <a:solidFill>
                  <a:srgbClr val="FF0000"/>
                </a:solidFill>
                <a:latin typeface="Rockwell" pitchFamily="18" charset="0"/>
              </a:rPr>
              <a:t>uniforms should be labelled. Lost </a:t>
            </a:r>
            <a:r>
              <a:rPr lang="en-GB" sz="2000" b="1" dirty="0" smtClean="0">
                <a:solidFill>
                  <a:srgbClr val="FF0000"/>
                </a:solidFill>
                <a:latin typeface="Rockwell" pitchFamily="18" charset="0"/>
              </a:rPr>
              <a:t>uniforms are </a:t>
            </a:r>
          </a:p>
          <a:p>
            <a:pPr marL="0" lvl="0" indent="0" eaLnBrk="1" hangingPunct="1">
              <a:lnSpc>
                <a:spcPct val="80000"/>
              </a:lnSpc>
              <a:spcBef>
                <a:spcPct val="50000"/>
              </a:spcBef>
              <a:buClrTx/>
              <a:buSzTx/>
              <a:buNone/>
            </a:pPr>
            <a:r>
              <a:rPr lang="en-GB" sz="2000" b="1" dirty="0" smtClean="0">
                <a:solidFill>
                  <a:srgbClr val="FF0000"/>
                </a:solidFill>
                <a:latin typeface="Rockwell" pitchFamily="18" charset="0"/>
              </a:rPr>
              <a:t>returned if labelled. </a:t>
            </a:r>
            <a:r>
              <a:rPr lang="en-GB" sz="2000" b="1" dirty="0">
                <a:solidFill>
                  <a:srgbClr val="FF0000"/>
                </a:solidFill>
                <a:latin typeface="Rockwell" pitchFamily="18" charset="0"/>
              </a:rPr>
              <a:t>Mrs </a:t>
            </a:r>
            <a:r>
              <a:rPr lang="en-GB" sz="2000" b="1" dirty="0" smtClean="0">
                <a:solidFill>
                  <a:srgbClr val="FF0000"/>
                </a:solidFill>
                <a:latin typeface="Rockwell" pitchFamily="18" charset="0"/>
              </a:rPr>
              <a:t>Samuels and staff  can be </a:t>
            </a:r>
          </a:p>
          <a:p>
            <a:pPr marL="0" lvl="0" indent="0" eaLnBrk="1" hangingPunct="1">
              <a:lnSpc>
                <a:spcPct val="80000"/>
              </a:lnSpc>
              <a:spcBef>
                <a:spcPct val="50000"/>
              </a:spcBef>
              <a:buClrTx/>
              <a:buSzTx/>
              <a:buNone/>
            </a:pPr>
            <a:r>
              <a:rPr lang="en-GB" sz="2000" b="1" dirty="0" smtClean="0">
                <a:solidFill>
                  <a:srgbClr val="FF0000"/>
                </a:solidFill>
                <a:latin typeface="Rockwell" pitchFamily="18" charset="0"/>
              </a:rPr>
              <a:t>contacted regarding </a:t>
            </a:r>
            <a:r>
              <a:rPr lang="en-GB" sz="2000" b="1" dirty="0">
                <a:solidFill>
                  <a:srgbClr val="FF0000"/>
                </a:solidFill>
                <a:latin typeface="Rockwell" pitchFamily="18" charset="0"/>
              </a:rPr>
              <a:t>lost property</a:t>
            </a:r>
            <a:r>
              <a:rPr lang="en-GB" sz="2000" dirty="0" smtClean="0">
                <a:solidFill>
                  <a:prstClr val="black"/>
                </a:solidFill>
                <a:latin typeface="Rockwell" pitchFamily="18" charset="0"/>
              </a:rPr>
              <a:t>. </a:t>
            </a:r>
            <a:endParaRPr lang="en-GB" sz="2000" dirty="0">
              <a:solidFill>
                <a:prstClr val="black"/>
              </a:solidFill>
              <a:latin typeface="Rockwell" pitchFamily="18" charset="0"/>
            </a:endParaRPr>
          </a:p>
          <a:p>
            <a:pPr eaLnBrk="1" hangingPunct="1">
              <a:lnSpc>
                <a:spcPct val="80000"/>
              </a:lnSpc>
              <a:defRPr/>
            </a:pPr>
            <a:r>
              <a:rPr lang="en-GB" sz="2400" b="1" dirty="0" smtClean="0">
                <a:latin typeface="Rockwell" pitchFamily="18" charset="0"/>
              </a:rPr>
              <a:t>Any Concerns </a:t>
            </a:r>
            <a:r>
              <a:rPr lang="en-GB" sz="2400" dirty="0" smtClean="0">
                <a:latin typeface="Rockwell" pitchFamily="18" charset="0"/>
              </a:rPr>
              <a:t>~ Discuss issues relating </a:t>
            </a:r>
          </a:p>
          <a:p>
            <a:pPr marL="0" indent="0" eaLnBrk="1" hangingPunct="1">
              <a:lnSpc>
                <a:spcPct val="80000"/>
              </a:lnSpc>
              <a:buNone/>
              <a:defRPr/>
            </a:pPr>
            <a:r>
              <a:rPr lang="en-GB" sz="2400" dirty="0" smtClean="0">
                <a:latin typeface="Rockwell" pitchFamily="18" charset="0"/>
              </a:rPr>
              <a:t>to your child initially always with their class </a:t>
            </a:r>
          </a:p>
          <a:p>
            <a:pPr marL="0" indent="0" eaLnBrk="1" hangingPunct="1">
              <a:lnSpc>
                <a:spcPct val="80000"/>
              </a:lnSpc>
              <a:buNone/>
              <a:defRPr/>
            </a:pPr>
            <a:r>
              <a:rPr lang="en-GB" sz="2400" dirty="0" smtClean="0">
                <a:latin typeface="Rockwell" pitchFamily="18" charset="0"/>
              </a:rPr>
              <a:t>Teacher as they know your child best. </a:t>
            </a:r>
          </a:p>
          <a:p>
            <a:pPr marL="0" indent="0" eaLnBrk="1" hangingPunct="1">
              <a:lnSpc>
                <a:spcPct val="80000"/>
              </a:lnSpc>
              <a:buNone/>
              <a:defRPr/>
            </a:pPr>
            <a:r>
              <a:rPr lang="en-GB" sz="2400" b="1" dirty="0" smtClean="0">
                <a:solidFill>
                  <a:srgbClr val="FF0000"/>
                </a:solidFill>
                <a:latin typeface="Rockwell" pitchFamily="18" charset="0"/>
              </a:rPr>
              <a:t>If you are still unsure then speak with </a:t>
            </a:r>
            <a:r>
              <a:rPr lang="en-GB" sz="2400" b="1" dirty="0" smtClean="0">
                <a:solidFill>
                  <a:srgbClr val="7030A0"/>
                </a:solidFill>
                <a:latin typeface="Rockwell" pitchFamily="18" charset="0"/>
              </a:rPr>
              <a:t>Miss Wade </a:t>
            </a:r>
            <a:r>
              <a:rPr lang="en-GB" sz="2400" b="1" dirty="0" smtClean="0">
                <a:solidFill>
                  <a:srgbClr val="FF0000"/>
                </a:solidFill>
                <a:latin typeface="Rockwell" pitchFamily="18" charset="0"/>
              </a:rPr>
              <a:t>or  </a:t>
            </a:r>
            <a:r>
              <a:rPr lang="en-GB" sz="2400" b="1" dirty="0" smtClean="0">
                <a:solidFill>
                  <a:srgbClr val="7030A0"/>
                </a:solidFill>
                <a:latin typeface="Rockwell" pitchFamily="18" charset="0"/>
              </a:rPr>
              <a:t>Miss Baptiste </a:t>
            </a:r>
            <a:r>
              <a:rPr lang="en-GB" sz="2400" b="1" dirty="0" smtClean="0">
                <a:solidFill>
                  <a:srgbClr val="FF0000"/>
                </a:solidFill>
                <a:latin typeface="Rockwell" pitchFamily="18" charset="0"/>
              </a:rPr>
              <a:t>of the School’s Leadership Team. </a:t>
            </a:r>
          </a:p>
          <a:p>
            <a:pPr eaLnBrk="1" hangingPunct="1">
              <a:lnSpc>
                <a:spcPct val="80000"/>
              </a:lnSpc>
              <a:buFontTx/>
              <a:buNone/>
              <a:defRPr/>
            </a:pPr>
            <a:endParaRPr lang="en-GB" sz="1600" dirty="0" smtClean="0">
              <a:latin typeface="Rockwell" pitchFamily="18" charset="0"/>
            </a:endParaRPr>
          </a:p>
        </p:txBody>
      </p:sp>
      <p:pic>
        <p:nvPicPr>
          <p:cNvPr id="7" name="Picture 6" descr="Lessons from Dis-organising and Re-organising: A Catholic Parish in Forest  Gate | The Iron Rule"/>
          <p:cNvPicPr/>
          <p:nvPr/>
        </p:nvPicPr>
        <p:blipFill rotWithShape="1">
          <a:blip r:embed="rId2">
            <a:extLst>
              <a:ext uri="{28A0092B-C50C-407E-A947-70E740481C1C}">
                <a14:useLocalDpi xmlns:a14="http://schemas.microsoft.com/office/drawing/2010/main" val="0"/>
              </a:ext>
            </a:extLst>
          </a:blip>
          <a:srcRect t="6645" r="47317" b="11011"/>
          <a:stretch/>
        </p:blipFill>
        <p:spPr bwMode="auto">
          <a:xfrm>
            <a:off x="6876256" y="1916832"/>
            <a:ext cx="2232248" cy="3528392"/>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2344" y="72231"/>
            <a:ext cx="749331" cy="836613"/>
          </a:xfrm>
          <a:prstGeom prst="rect">
            <a:avLst/>
          </a:prstGeom>
        </p:spPr>
      </p:pic>
      <p:pic>
        <p:nvPicPr>
          <p:cNvPr id="9" name="Picture 8">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7423119" y="22659"/>
            <a:ext cx="749331" cy="836613"/>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857159"/>
            <a:ext cx="8388424"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2575" indent="-282575">
              <a:lnSpc>
                <a:spcPct val="80000"/>
              </a:lnSpc>
              <a:spcBef>
                <a:spcPct val="50000"/>
              </a:spcBef>
              <a:buFontTx/>
              <a:buChar char="•"/>
            </a:pPr>
            <a:r>
              <a:rPr lang="en-GB" sz="1900" b="1" dirty="0" smtClean="0">
                <a:latin typeface="Rockwell" pitchFamily="18" charset="0"/>
              </a:rPr>
              <a:t>A Written, Dojo or Text Notice </a:t>
            </a:r>
            <a:r>
              <a:rPr lang="en-GB" sz="1900" dirty="0" smtClean="0">
                <a:latin typeface="Rockwell" pitchFamily="18" charset="0"/>
              </a:rPr>
              <a:t>is given  for any meetings, trips, events or procedures planned. If event/programmes need </a:t>
            </a:r>
            <a:r>
              <a:rPr lang="en-GB" sz="1900" dirty="0">
                <a:latin typeface="Rockwell" pitchFamily="18" charset="0"/>
              </a:rPr>
              <a:t>to be </a:t>
            </a:r>
            <a:r>
              <a:rPr lang="en-GB" sz="1900" dirty="0" smtClean="0">
                <a:latin typeface="Rockwell" pitchFamily="18" charset="0"/>
              </a:rPr>
              <a:t>postponed or cancelled or to inform of any other changes needed </a:t>
            </a:r>
            <a:r>
              <a:rPr lang="en-GB" sz="1900" dirty="0">
                <a:latin typeface="Rockwell" pitchFamily="18" charset="0"/>
              </a:rPr>
              <a:t>(Normally </a:t>
            </a:r>
            <a:r>
              <a:rPr lang="en-GB" sz="1900" dirty="0" smtClean="0">
                <a:latin typeface="Rockwell" pitchFamily="18" charset="0"/>
              </a:rPr>
              <a:t> at least 24 </a:t>
            </a:r>
            <a:r>
              <a:rPr lang="en-GB" sz="1900" dirty="0">
                <a:latin typeface="Rockwell" pitchFamily="18" charset="0"/>
              </a:rPr>
              <a:t>hours notice</a:t>
            </a:r>
            <a:r>
              <a:rPr lang="en-GB" sz="1900" dirty="0" smtClean="0">
                <a:latin typeface="Rockwell" pitchFamily="18" charset="0"/>
              </a:rPr>
              <a:t>).  </a:t>
            </a:r>
          </a:p>
          <a:p>
            <a:pPr marL="282575" indent="-282575">
              <a:lnSpc>
                <a:spcPct val="80000"/>
              </a:lnSpc>
              <a:spcBef>
                <a:spcPct val="50000"/>
              </a:spcBef>
              <a:buFontTx/>
              <a:buChar char="•"/>
            </a:pPr>
            <a:r>
              <a:rPr lang="en-GB" sz="1900" b="1" dirty="0" smtClean="0">
                <a:latin typeface="Rockwell" pitchFamily="18" charset="0"/>
              </a:rPr>
              <a:t>The Newsletter has all the dates for each half term.</a:t>
            </a:r>
            <a:endParaRPr lang="en-GB" sz="1900" b="1" dirty="0">
              <a:latin typeface="Rockwell" pitchFamily="18" charset="0"/>
            </a:endParaRPr>
          </a:p>
          <a:p>
            <a:pPr marL="282575" indent="-282575">
              <a:lnSpc>
                <a:spcPct val="80000"/>
              </a:lnSpc>
              <a:spcBef>
                <a:spcPct val="20000"/>
              </a:spcBef>
              <a:buFontTx/>
              <a:buChar char="•"/>
            </a:pPr>
            <a:r>
              <a:rPr lang="en-GB" sz="1900" b="1" dirty="0" smtClean="0">
                <a:solidFill>
                  <a:srgbClr val="FF0000"/>
                </a:solidFill>
                <a:latin typeface="Rockwell" pitchFamily="18" charset="0"/>
              </a:rPr>
              <a:t>Only Year </a:t>
            </a:r>
            <a:r>
              <a:rPr lang="en-GB" sz="1900" b="1" dirty="0">
                <a:solidFill>
                  <a:srgbClr val="FF0000"/>
                </a:solidFill>
                <a:latin typeface="Rockwell" pitchFamily="18" charset="0"/>
              </a:rPr>
              <a:t>5 &amp; 6 pupils are allowed to make their own way home </a:t>
            </a:r>
            <a:endParaRPr lang="en-GB" sz="1900" b="1" dirty="0" smtClean="0">
              <a:solidFill>
                <a:srgbClr val="FF0000"/>
              </a:solidFill>
              <a:latin typeface="Rockwell" pitchFamily="18" charset="0"/>
            </a:endParaRPr>
          </a:p>
          <a:p>
            <a:pPr>
              <a:lnSpc>
                <a:spcPct val="80000"/>
              </a:lnSpc>
              <a:spcBef>
                <a:spcPct val="20000"/>
              </a:spcBef>
            </a:pPr>
            <a:r>
              <a:rPr lang="en-GB" sz="1900" b="1" dirty="0">
                <a:solidFill>
                  <a:srgbClr val="FF0000"/>
                </a:solidFill>
                <a:latin typeface="Rockwell" pitchFamily="18" charset="0"/>
              </a:rPr>
              <a:t> </a:t>
            </a:r>
            <a:r>
              <a:rPr lang="en-GB" sz="1900" b="1" dirty="0" smtClean="0">
                <a:solidFill>
                  <a:srgbClr val="FF0000"/>
                </a:solidFill>
                <a:latin typeface="Rockwell" pitchFamily="18" charset="0"/>
              </a:rPr>
              <a:t>    but </a:t>
            </a:r>
            <a:r>
              <a:rPr lang="en-GB" sz="1900" b="1" dirty="0">
                <a:solidFill>
                  <a:srgbClr val="FF0000"/>
                </a:solidFill>
                <a:latin typeface="Rockwell" pitchFamily="18" charset="0"/>
              </a:rPr>
              <a:t>only with written permission to do so from parents</a:t>
            </a:r>
            <a:r>
              <a:rPr lang="en-GB" sz="1900" b="1" dirty="0" smtClean="0">
                <a:solidFill>
                  <a:srgbClr val="FF0000"/>
                </a:solidFill>
                <a:latin typeface="Rockwell" pitchFamily="18" charset="0"/>
              </a:rPr>
              <a:t>. </a:t>
            </a:r>
          </a:p>
          <a:p>
            <a:pPr algn="ctr">
              <a:lnSpc>
                <a:spcPct val="80000"/>
              </a:lnSpc>
              <a:spcBef>
                <a:spcPct val="20000"/>
              </a:spcBef>
            </a:pPr>
            <a:r>
              <a:rPr lang="en-GB" sz="1900" b="1" dirty="0">
                <a:solidFill>
                  <a:srgbClr val="FF0000"/>
                </a:solidFill>
                <a:latin typeface="Rockwell" pitchFamily="18" charset="0"/>
              </a:rPr>
              <a:t> </a:t>
            </a:r>
            <a:r>
              <a:rPr lang="en-GB" sz="1900" b="1" dirty="0" smtClean="0">
                <a:solidFill>
                  <a:srgbClr val="FF0000"/>
                </a:solidFill>
                <a:latin typeface="Rockwell" pitchFamily="18" charset="0"/>
              </a:rPr>
              <a:t>    If you have not already done so please send this letter in-signed &amp;    dated.   They are not allowed to take younger siblings home</a:t>
            </a:r>
            <a:endParaRPr lang="en-GB" sz="1900" b="1" dirty="0">
              <a:solidFill>
                <a:srgbClr val="FF0000"/>
              </a:solidFill>
              <a:latin typeface="Rockwell" pitchFamily="18" charset="0"/>
            </a:endParaRPr>
          </a:p>
          <a:p>
            <a:pPr marL="282575" indent="-282575">
              <a:lnSpc>
                <a:spcPct val="80000"/>
              </a:lnSpc>
              <a:spcBef>
                <a:spcPct val="50000"/>
              </a:spcBef>
              <a:buFontTx/>
              <a:buChar char="•"/>
            </a:pPr>
            <a:r>
              <a:rPr lang="en-GB" sz="1900" dirty="0">
                <a:latin typeface="Rockwell" pitchFamily="18" charset="0"/>
              </a:rPr>
              <a:t>The </a:t>
            </a:r>
            <a:r>
              <a:rPr lang="en-GB" sz="1900" dirty="0" smtClean="0">
                <a:latin typeface="Rockwell" pitchFamily="18" charset="0"/>
              </a:rPr>
              <a:t>annual </a:t>
            </a:r>
            <a:r>
              <a:rPr lang="en-GB" sz="1900" b="1" dirty="0" smtClean="0">
                <a:solidFill>
                  <a:srgbClr val="FF0000"/>
                </a:solidFill>
                <a:latin typeface="Rockwell" pitchFamily="18" charset="0"/>
              </a:rPr>
              <a:t>School Improvement Fund </a:t>
            </a:r>
            <a:r>
              <a:rPr lang="en-GB" sz="1900" dirty="0" smtClean="0">
                <a:latin typeface="Rockwell" pitchFamily="18" charset="0"/>
              </a:rPr>
              <a:t> </a:t>
            </a:r>
            <a:r>
              <a:rPr lang="en-GB" sz="1900" b="1" dirty="0">
                <a:solidFill>
                  <a:srgbClr val="FF0000"/>
                </a:solidFill>
                <a:latin typeface="Rockwell" pitchFamily="18" charset="0"/>
              </a:rPr>
              <a:t>is </a:t>
            </a:r>
            <a:r>
              <a:rPr lang="en-GB" sz="1900" b="1" dirty="0" smtClean="0">
                <a:solidFill>
                  <a:srgbClr val="FF0000"/>
                </a:solidFill>
                <a:latin typeface="Rockwell" pitchFamily="18" charset="0"/>
              </a:rPr>
              <a:t>£30 per family</a:t>
            </a:r>
            <a:r>
              <a:rPr lang="en-GB" sz="1900" dirty="0" smtClean="0">
                <a:latin typeface="Rockwell" pitchFamily="18" charset="0"/>
              </a:rPr>
              <a:t>. </a:t>
            </a:r>
            <a:r>
              <a:rPr lang="en-GB" sz="1900" dirty="0">
                <a:latin typeface="Rockwell" pitchFamily="18" charset="0"/>
              </a:rPr>
              <a:t>This can be paid in one amount </a:t>
            </a:r>
            <a:r>
              <a:rPr lang="en-GB" sz="1900" dirty="0" smtClean="0">
                <a:latin typeface="Rockwell" pitchFamily="18" charset="0"/>
              </a:rPr>
              <a:t>for the year or in termly instalments of </a:t>
            </a:r>
            <a:r>
              <a:rPr lang="en-GB" sz="1900" b="1" dirty="0" smtClean="0">
                <a:latin typeface="Rockwell" pitchFamily="18" charset="0"/>
              </a:rPr>
              <a:t>£10</a:t>
            </a:r>
            <a:r>
              <a:rPr lang="en-GB" sz="1900" dirty="0" smtClean="0">
                <a:latin typeface="Rockwell" pitchFamily="18" charset="0"/>
              </a:rPr>
              <a:t>. Our Newsletter informed all of this payment.</a:t>
            </a:r>
            <a:endParaRPr lang="en-GB" sz="1900" dirty="0">
              <a:latin typeface="Rockwell" pitchFamily="18" charset="0"/>
            </a:endParaRPr>
          </a:p>
          <a:p>
            <a:pPr marL="282575" indent="-282575">
              <a:lnSpc>
                <a:spcPct val="80000"/>
              </a:lnSpc>
              <a:spcBef>
                <a:spcPct val="50000"/>
              </a:spcBef>
              <a:buFontTx/>
              <a:buChar char="•"/>
            </a:pPr>
            <a:r>
              <a:rPr lang="en-GB" sz="1900" b="1" dirty="0">
                <a:latin typeface="Rockwell" pitchFamily="18" charset="0"/>
              </a:rPr>
              <a:t>Pupil absences must be reported as soon as possible and a written note provided upon the child’s return</a:t>
            </a:r>
            <a:r>
              <a:rPr lang="en-GB" sz="1900" dirty="0">
                <a:latin typeface="Rockwell" pitchFamily="18" charset="0"/>
              </a:rPr>
              <a:t>. Absences of more than a week need a medical certificate or other hard evidence explaining why</a:t>
            </a:r>
            <a:r>
              <a:rPr lang="en-GB" sz="1900" dirty="0" smtClean="0">
                <a:latin typeface="Rockwell" pitchFamily="18" charset="0"/>
              </a:rPr>
              <a:t>.</a:t>
            </a:r>
          </a:p>
          <a:p>
            <a:pPr marL="282575" indent="-282575">
              <a:lnSpc>
                <a:spcPct val="80000"/>
              </a:lnSpc>
              <a:spcBef>
                <a:spcPct val="50000"/>
              </a:spcBef>
              <a:buFontTx/>
              <a:buChar char="•"/>
            </a:pPr>
            <a:r>
              <a:rPr lang="en-GB" sz="1900" b="1" dirty="0" smtClean="0">
                <a:solidFill>
                  <a:srgbClr val="FF0000"/>
                </a:solidFill>
                <a:latin typeface="Rockwell" pitchFamily="18" charset="0"/>
              </a:rPr>
              <a:t>COVID-19 is still a factor we must manage effectively. If any parent or child has COVID it must be reported to the school and the necessary period of isolation served until all test negative before returning. Proof of negative test must be provided.</a:t>
            </a:r>
            <a:endParaRPr lang="en-GB" sz="1900" b="1" dirty="0">
              <a:solidFill>
                <a:srgbClr val="FF0000"/>
              </a:solidFill>
              <a:latin typeface="Rockwell" pitchFamily="18" charset="0"/>
            </a:endParaRPr>
          </a:p>
          <a:p>
            <a:pPr marL="282575" indent="-282575">
              <a:lnSpc>
                <a:spcPct val="80000"/>
              </a:lnSpc>
              <a:spcBef>
                <a:spcPct val="50000"/>
              </a:spcBef>
              <a:buFontTx/>
              <a:buChar char="•"/>
            </a:pPr>
            <a:endParaRPr lang="en-GB" sz="1900" dirty="0" smtClean="0">
              <a:latin typeface="Rockwell" pitchFamily="18" charset="0"/>
            </a:endParaRPr>
          </a:p>
          <a:p>
            <a:pPr marL="282575" indent="-282575">
              <a:lnSpc>
                <a:spcPct val="80000"/>
              </a:lnSpc>
              <a:spcBef>
                <a:spcPct val="50000"/>
              </a:spcBef>
              <a:buFontTx/>
              <a:buChar char="•"/>
            </a:pPr>
            <a:endParaRPr lang="en-GB" sz="1900" dirty="0">
              <a:latin typeface="Rockwell" pitchFamily="18" charset="0"/>
            </a:endParaRPr>
          </a:p>
        </p:txBody>
      </p:sp>
      <p:sp>
        <p:nvSpPr>
          <p:cNvPr id="3" name="Rectangle 2"/>
          <p:cNvSpPr>
            <a:spLocks noGrp="1" noChangeArrowheads="1"/>
          </p:cNvSpPr>
          <p:nvPr>
            <p:ph type="title"/>
          </p:nvPr>
        </p:nvSpPr>
        <p:spPr>
          <a:xfrm>
            <a:off x="0" y="43442"/>
            <a:ext cx="8101013" cy="635165"/>
          </a:xfrm>
          <a:solidFill>
            <a:srgbClr val="FFFF00"/>
          </a:solidFill>
        </p:spPr>
        <p:txBody>
          <a:bodyPr>
            <a:normAutofit/>
          </a:bodyPr>
          <a:lstStyle/>
          <a:p>
            <a:pPr algn="ctr" eaLnBrk="1" fontAlgn="auto" hangingPunct="1">
              <a:spcAft>
                <a:spcPts val="0"/>
              </a:spcAft>
              <a:defRPr/>
            </a:pPr>
            <a:r>
              <a:rPr lang="en-GB" sz="4000" dirty="0" smtClean="0">
                <a:solidFill>
                  <a:srgbClr val="00B050"/>
                </a:solidFill>
              </a:rPr>
              <a:t>     School Procedures </a:t>
            </a:r>
            <a:r>
              <a:rPr lang="en-GB" sz="2000" dirty="0" smtClean="0">
                <a:solidFill>
                  <a:srgbClr val="00B050"/>
                </a:solidFill>
              </a:rPr>
              <a:t>continued…</a:t>
            </a:r>
            <a:endParaRPr lang="en-GB" sz="2000" dirty="0">
              <a:solidFill>
                <a:srgbClr val="00B050"/>
              </a:solidFill>
            </a:endParaRPr>
          </a:p>
        </p:txBody>
      </p:sp>
      <p:pic>
        <p:nvPicPr>
          <p:cNvPr id="18436" name="Picture 4" descr="C:\Users\jamesa\AppData\Local\Microsoft\Windows\Temporary Internet Files\Content.IE5\0EAK8DVW\MC9000603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1124744"/>
            <a:ext cx="16192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30808" y="-18256"/>
            <a:ext cx="749331" cy="836613"/>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5352"/>
            <a:ext cx="8172400" cy="5792648"/>
          </a:xfrm>
        </p:spPr>
        <p:txBody>
          <a:bodyPr>
            <a:noAutofit/>
          </a:bodyPr>
          <a:lstStyle/>
          <a:p>
            <a:pPr marL="274320" indent="-274320" eaLnBrk="1" fontAlgn="auto" hangingPunct="1">
              <a:spcAft>
                <a:spcPts val="0"/>
              </a:spcAft>
              <a:buFont typeface="Wingdings 2"/>
              <a:buChar char=""/>
              <a:defRPr/>
            </a:pPr>
            <a:r>
              <a:rPr lang="en-GB" sz="2400" b="1" dirty="0" smtClean="0"/>
              <a:t>To actively support the school’s behaviour policy in an effort to ensure that all our children, staff and parents are safe.</a:t>
            </a:r>
          </a:p>
          <a:p>
            <a:pPr marL="274320" indent="-274320" eaLnBrk="1" fontAlgn="auto" hangingPunct="1">
              <a:spcAft>
                <a:spcPts val="0"/>
              </a:spcAft>
              <a:buFont typeface="Wingdings 2"/>
              <a:buChar char=""/>
              <a:defRPr/>
            </a:pPr>
            <a:r>
              <a:rPr lang="en-GB" sz="2400" b="1" dirty="0" smtClean="0"/>
              <a:t>To dress appropriately when coming into school</a:t>
            </a:r>
          </a:p>
          <a:p>
            <a:pPr marL="274320" indent="-274320" eaLnBrk="1" fontAlgn="auto" hangingPunct="1">
              <a:spcAft>
                <a:spcPts val="0"/>
              </a:spcAft>
              <a:buFont typeface="Wingdings 2"/>
              <a:buChar char=""/>
              <a:defRPr/>
            </a:pPr>
            <a:r>
              <a:rPr lang="en-GB" sz="2400" b="1" dirty="0" smtClean="0"/>
              <a:t>To </a:t>
            </a:r>
            <a:r>
              <a:rPr lang="en-GB" sz="2400" b="1" dirty="0" smtClean="0">
                <a:solidFill>
                  <a:srgbClr val="FF0000"/>
                </a:solidFill>
              </a:rPr>
              <a:t>model high standards of appropriate behaviour  and use of language </a:t>
            </a:r>
            <a:r>
              <a:rPr lang="en-GB" sz="2400" b="1" dirty="0" smtClean="0"/>
              <a:t>for our child/children to emulate</a:t>
            </a:r>
          </a:p>
          <a:p>
            <a:pPr marL="274320" indent="-274320" eaLnBrk="1" fontAlgn="auto" hangingPunct="1">
              <a:spcAft>
                <a:spcPts val="0"/>
              </a:spcAft>
              <a:buFont typeface="Wingdings 2"/>
              <a:buChar char=""/>
              <a:defRPr/>
            </a:pPr>
            <a:r>
              <a:rPr lang="en-GB" sz="2400" b="1" dirty="0" smtClean="0"/>
              <a:t>To approach/ speak to staff in a respectful, calm and courteous manner at all times: at the gates (am/pm), in meetings etc.</a:t>
            </a:r>
          </a:p>
          <a:p>
            <a:pPr marL="274320" indent="-274320" eaLnBrk="1" fontAlgn="auto" hangingPunct="1">
              <a:spcAft>
                <a:spcPts val="0"/>
              </a:spcAft>
              <a:buFont typeface="Wingdings 2"/>
              <a:buChar char=""/>
              <a:defRPr/>
            </a:pPr>
            <a:r>
              <a:rPr lang="en-GB" sz="2400" b="1" dirty="0" smtClean="0"/>
              <a:t>To </a:t>
            </a:r>
            <a:r>
              <a:rPr lang="en-GB" sz="2400" b="1" dirty="0" smtClean="0">
                <a:solidFill>
                  <a:srgbClr val="FF0000"/>
                </a:solidFill>
              </a:rPr>
              <a:t>deal with any matters with staff/other parents in a mature and appropriate manner</a:t>
            </a:r>
            <a:r>
              <a:rPr lang="en-GB" sz="2400" b="1" dirty="0" smtClean="0"/>
              <a:t> and not engage in  any verbal or physical confrontations on school premises- </a:t>
            </a:r>
            <a:r>
              <a:rPr lang="en-GB" sz="2400" b="1" dirty="0" smtClean="0">
                <a:solidFill>
                  <a:srgbClr val="FF0000"/>
                </a:solidFill>
              </a:rPr>
              <a:t>apply correct procedure appropriately</a:t>
            </a:r>
          </a:p>
          <a:p>
            <a:pPr marL="274320" indent="-274320" eaLnBrk="1" fontAlgn="auto" hangingPunct="1">
              <a:spcAft>
                <a:spcPts val="0"/>
              </a:spcAft>
              <a:buFont typeface="Wingdings 2"/>
              <a:buChar char=""/>
              <a:defRPr/>
            </a:pPr>
            <a:r>
              <a:rPr lang="en-GB" sz="2400" b="1" dirty="0" smtClean="0"/>
              <a:t>To bring matters of concern to the attention of the relevant Staff, Phase Leads or the Head Teacher.</a:t>
            </a:r>
          </a:p>
          <a:p>
            <a:pPr marL="274320" indent="-274320" eaLnBrk="1" fontAlgn="auto" hangingPunct="1">
              <a:spcAft>
                <a:spcPts val="0"/>
              </a:spcAft>
              <a:buFont typeface="Wingdings 2"/>
              <a:buNone/>
              <a:defRPr/>
            </a:pPr>
            <a:endParaRPr lang="en-GB" sz="2400" dirty="0" smtClean="0"/>
          </a:p>
          <a:p>
            <a:pPr marL="274320" indent="-274320" algn="ctr" eaLnBrk="1" fontAlgn="auto" hangingPunct="1">
              <a:spcAft>
                <a:spcPts val="0"/>
              </a:spcAft>
              <a:buFont typeface="Wingdings 2"/>
              <a:buNone/>
              <a:defRPr/>
            </a:pPr>
            <a:r>
              <a:rPr lang="en-GB" sz="2400" i="1" dirty="0" smtClean="0"/>
              <a:t>	</a:t>
            </a:r>
            <a:endParaRPr lang="en-GB" sz="2400" dirty="0"/>
          </a:p>
        </p:txBody>
      </p:sp>
      <p:sp>
        <p:nvSpPr>
          <p:cNvPr id="4" name="Rectangle 2"/>
          <p:cNvSpPr>
            <a:spLocks noGrp="1" noChangeArrowheads="1"/>
          </p:cNvSpPr>
          <p:nvPr>
            <p:ph type="title"/>
          </p:nvPr>
        </p:nvSpPr>
        <p:spPr>
          <a:xfrm>
            <a:off x="0" y="0"/>
            <a:ext cx="9144000" cy="1065352"/>
          </a:xfrm>
          <a:solidFill>
            <a:srgbClr val="FFFF00"/>
          </a:solidFill>
        </p:spPr>
        <p:txBody>
          <a:bodyPr>
            <a:normAutofit fontScale="90000"/>
          </a:bodyPr>
          <a:lstStyle/>
          <a:p>
            <a:pPr algn="ctr" eaLnBrk="1" fontAlgn="auto" hangingPunct="1">
              <a:spcAft>
                <a:spcPts val="0"/>
              </a:spcAft>
              <a:defRPr/>
            </a:pPr>
            <a:r>
              <a:rPr lang="en-GB" sz="2800" dirty="0" smtClean="0">
                <a:solidFill>
                  <a:srgbClr val="00B050"/>
                </a:solidFill>
              </a:rPr>
              <a:t>         </a:t>
            </a:r>
            <a:r>
              <a:rPr lang="en-GB" sz="4000" dirty="0" smtClean="0">
                <a:solidFill>
                  <a:srgbClr val="00B050"/>
                </a:solidFill>
              </a:rPr>
              <a:t>Parent EXPECTATIONS requirements</a:t>
            </a:r>
          </a:p>
        </p:txBody>
      </p:sp>
      <p:pic>
        <p:nvPicPr>
          <p:cNvPr id="25604" name="Picture 2" descr="C:\Users\jamesa\AppData\Local\Microsoft\Windows\Temporary Internet Files\Content.IE5\0EAK8DVW\MC9004231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55751"/>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Users\jamesa\AppData\Local\Microsoft\Windows\Temporary Internet Files\Content.IE5\I0C03HR8\MC9004338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557" y="-26056"/>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8096"/>
            <a:ext cx="8229600" cy="932980"/>
          </a:xfrm>
          <a:solidFill>
            <a:srgbClr val="FFFF00"/>
          </a:solidFill>
        </p:spPr>
        <p:txBody>
          <a:bodyPr>
            <a:normAutofit/>
          </a:bodyPr>
          <a:lstStyle/>
          <a:p>
            <a:pPr algn="ctr" eaLnBrk="1" fontAlgn="auto" hangingPunct="1">
              <a:spcAft>
                <a:spcPts val="0"/>
              </a:spcAft>
              <a:defRPr/>
            </a:pPr>
            <a:r>
              <a:rPr lang="en-GB" sz="4800" dirty="0" smtClean="0">
                <a:solidFill>
                  <a:srgbClr val="00B050"/>
                </a:solidFill>
              </a:rPr>
              <a:t>WHAT IS RHE: TEN </a:t>
            </a:r>
            <a:r>
              <a:rPr lang="en-GB" sz="4800" dirty="0" err="1" smtClean="0">
                <a:solidFill>
                  <a:srgbClr val="00B050"/>
                </a:solidFill>
              </a:rPr>
              <a:t>TEN</a:t>
            </a:r>
            <a:r>
              <a:rPr lang="en-GB" sz="4800" dirty="0" smtClean="0">
                <a:solidFill>
                  <a:srgbClr val="00B050"/>
                </a:solidFill>
              </a:rPr>
              <a:t>?</a:t>
            </a:r>
          </a:p>
        </p:txBody>
      </p:sp>
      <p:sp>
        <p:nvSpPr>
          <p:cNvPr id="247811" name="Rectangle 3"/>
          <p:cNvSpPr>
            <a:spLocks noGrp="1" noChangeArrowheads="1"/>
          </p:cNvSpPr>
          <p:nvPr>
            <p:ph idx="1"/>
          </p:nvPr>
        </p:nvSpPr>
        <p:spPr>
          <a:xfrm>
            <a:off x="81216" y="1098784"/>
            <a:ext cx="9007976" cy="5759216"/>
          </a:xfrm>
        </p:spPr>
        <p:txBody>
          <a:bodyPr>
            <a:noAutofit/>
          </a:bodyPr>
          <a:lstStyle/>
          <a:p>
            <a:pPr marL="0" indent="0" eaLnBrk="1" fontAlgn="auto" hangingPunct="1">
              <a:lnSpc>
                <a:spcPct val="80000"/>
              </a:lnSpc>
              <a:spcAft>
                <a:spcPts val="0"/>
              </a:spcAft>
              <a:buNone/>
              <a:defRPr/>
            </a:pPr>
            <a:r>
              <a:rPr lang="en-GB" sz="2400" b="1" dirty="0" smtClean="0">
                <a:latin typeface="Rockwell" pitchFamily="18" charset="0"/>
              </a:rPr>
              <a:t>IT IS THE NEW </a:t>
            </a:r>
            <a:r>
              <a:rPr lang="en-GB" sz="2400" b="1" dirty="0" smtClean="0">
                <a:solidFill>
                  <a:srgbClr val="FF0000"/>
                </a:solidFill>
                <a:latin typeface="Rockwell" pitchFamily="18" charset="0"/>
              </a:rPr>
              <a:t>R</a:t>
            </a:r>
            <a:r>
              <a:rPr lang="en-GB" sz="2400" b="1" dirty="0" smtClean="0">
                <a:latin typeface="Rockwell" pitchFamily="18" charset="0"/>
              </a:rPr>
              <a:t>ELATIONSHIP,</a:t>
            </a:r>
            <a:r>
              <a:rPr lang="en-GB" sz="2400" b="1" dirty="0" smtClean="0">
                <a:solidFill>
                  <a:srgbClr val="FF0000"/>
                </a:solidFill>
                <a:latin typeface="Rockwell" pitchFamily="18" charset="0"/>
              </a:rPr>
              <a:t>H</a:t>
            </a:r>
            <a:r>
              <a:rPr lang="en-GB" sz="2400" b="1" dirty="0" smtClean="0">
                <a:latin typeface="Rockwell" pitchFamily="18" charset="0"/>
              </a:rPr>
              <a:t>EALTH </a:t>
            </a:r>
            <a:r>
              <a:rPr lang="en-GB" sz="2400" b="1" dirty="0" smtClean="0">
                <a:solidFill>
                  <a:srgbClr val="FF0000"/>
                </a:solidFill>
                <a:latin typeface="Rockwell" pitchFamily="18" charset="0"/>
              </a:rPr>
              <a:t>E</a:t>
            </a:r>
            <a:r>
              <a:rPr lang="en-GB" sz="2400" b="1" dirty="0" smtClean="0">
                <a:latin typeface="Rockwell" pitchFamily="18" charset="0"/>
              </a:rPr>
              <a:t>DUCATON CURRICULUM FOR ALL CATHOLIC    SCHOOLS SANCTIONED BY THE DFE, CES &amp;DIOCESE</a:t>
            </a:r>
          </a:p>
          <a:p>
            <a:pPr marL="0" indent="0" eaLnBrk="1" fontAlgn="auto" hangingPunct="1">
              <a:lnSpc>
                <a:spcPct val="80000"/>
              </a:lnSpc>
              <a:spcAft>
                <a:spcPts val="0"/>
              </a:spcAft>
              <a:buNone/>
              <a:defRPr/>
            </a:pPr>
            <a:endParaRPr lang="en-GB" sz="2400" b="1" dirty="0" smtClean="0">
              <a:solidFill>
                <a:srgbClr val="7030A0"/>
              </a:solidFill>
              <a:latin typeface="Rockwell" pitchFamily="18" charset="0"/>
            </a:endParaRPr>
          </a:p>
          <a:p>
            <a:pPr marL="0" indent="0" eaLnBrk="1" fontAlgn="auto" hangingPunct="1">
              <a:lnSpc>
                <a:spcPct val="80000"/>
              </a:lnSpc>
              <a:spcAft>
                <a:spcPts val="0"/>
              </a:spcAft>
              <a:buNone/>
              <a:defRPr/>
            </a:pPr>
            <a:r>
              <a:rPr lang="en-GB" sz="2400" b="1" dirty="0" smtClean="0">
                <a:solidFill>
                  <a:srgbClr val="7030A0"/>
                </a:solidFill>
                <a:latin typeface="Rockwell" pitchFamily="18" charset="0"/>
              </a:rPr>
              <a:t>IT IS BASED IN </a:t>
            </a:r>
            <a:r>
              <a:rPr lang="en-GB" sz="2400" b="1" u="sng" dirty="0">
                <a:solidFill>
                  <a:srgbClr val="7030A0"/>
                </a:solidFill>
                <a:latin typeface="Rockwell" pitchFamily="18" charset="0"/>
              </a:rPr>
              <a:t>CATHOLIC FAITH TEACHING </a:t>
            </a:r>
            <a:r>
              <a:rPr lang="en-GB" sz="2400" b="1" u="sng" dirty="0" smtClean="0">
                <a:solidFill>
                  <a:srgbClr val="7030A0"/>
                </a:solidFill>
                <a:latin typeface="Rockwell" pitchFamily="18" charset="0"/>
              </a:rPr>
              <a:t>A</a:t>
            </a:r>
            <a:r>
              <a:rPr lang="en-GB" sz="2400" b="1" dirty="0" smtClean="0">
                <a:solidFill>
                  <a:srgbClr val="7030A0"/>
                </a:solidFill>
                <a:latin typeface="Rockwell" pitchFamily="18" charset="0"/>
              </a:rPr>
              <a:t>BOUT FORMING  AND MAINTAINING HEALTHY RELATIONSHIPS AND TREATING OUR BODIES WITH </a:t>
            </a:r>
          </a:p>
          <a:p>
            <a:pPr marL="0" indent="0" eaLnBrk="1" fontAlgn="auto" hangingPunct="1">
              <a:lnSpc>
                <a:spcPct val="80000"/>
              </a:lnSpc>
              <a:spcAft>
                <a:spcPts val="0"/>
              </a:spcAft>
              <a:buNone/>
              <a:defRPr/>
            </a:pPr>
            <a:r>
              <a:rPr lang="en-GB" sz="2400" b="1" dirty="0" smtClean="0">
                <a:solidFill>
                  <a:srgbClr val="7030A0"/>
                </a:solidFill>
                <a:latin typeface="Rockwell" pitchFamily="18" charset="0"/>
              </a:rPr>
              <a:t>THE RESPECT IT DESERVES…’’Bodies are Temples’</a:t>
            </a:r>
          </a:p>
          <a:p>
            <a:pPr marL="0" indent="0" eaLnBrk="1" fontAlgn="auto" hangingPunct="1">
              <a:lnSpc>
                <a:spcPct val="80000"/>
              </a:lnSpc>
              <a:spcAft>
                <a:spcPts val="0"/>
              </a:spcAft>
              <a:buNone/>
              <a:defRPr/>
            </a:pPr>
            <a:endParaRPr lang="en-GB" sz="2400" b="1" dirty="0">
              <a:solidFill>
                <a:srgbClr val="7030A0"/>
              </a:solidFill>
              <a:latin typeface="Rockwell" pitchFamily="18" charset="0"/>
            </a:endParaRPr>
          </a:p>
          <a:p>
            <a:pPr marL="0" indent="0" eaLnBrk="1" fontAlgn="auto" hangingPunct="1">
              <a:lnSpc>
                <a:spcPct val="80000"/>
              </a:lnSpc>
              <a:spcAft>
                <a:spcPts val="0"/>
              </a:spcAft>
              <a:buNone/>
              <a:defRPr/>
            </a:pPr>
            <a:r>
              <a:rPr lang="en-GB" sz="2400" b="1" dirty="0" smtClean="0">
                <a:solidFill>
                  <a:srgbClr val="7030A0"/>
                </a:solidFill>
                <a:latin typeface="Rockwell" pitchFamily="18" charset="0"/>
              </a:rPr>
              <a:t>THIS CURRICULUM IS BEING TAUGHT FROM EYFS</a:t>
            </a:r>
          </a:p>
          <a:p>
            <a:pPr marL="0" indent="0" eaLnBrk="1" fontAlgn="auto" hangingPunct="1">
              <a:lnSpc>
                <a:spcPct val="80000"/>
              </a:lnSpc>
              <a:spcAft>
                <a:spcPts val="0"/>
              </a:spcAft>
              <a:buNone/>
              <a:defRPr/>
            </a:pPr>
            <a:r>
              <a:rPr lang="en-GB" sz="2400" b="1" dirty="0" smtClean="0">
                <a:solidFill>
                  <a:srgbClr val="7030A0"/>
                </a:solidFill>
                <a:latin typeface="Rockwell" pitchFamily="18" charset="0"/>
              </a:rPr>
              <a:t>TO YEAR 6 AND COVERS WHAT WAS FORMERLY </a:t>
            </a:r>
          </a:p>
          <a:p>
            <a:pPr marL="0" indent="0" eaLnBrk="1" fontAlgn="auto" hangingPunct="1">
              <a:lnSpc>
                <a:spcPct val="80000"/>
              </a:lnSpc>
              <a:spcAft>
                <a:spcPts val="0"/>
              </a:spcAft>
              <a:buNone/>
              <a:defRPr/>
            </a:pPr>
            <a:r>
              <a:rPr lang="en-GB" sz="2400" b="1" dirty="0" smtClean="0">
                <a:solidFill>
                  <a:srgbClr val="7030A0"/>
                </a:solidFill>
                <a:latin typeface="Rockwell" pitchFamily="18" charset="0"/>
              </a:rPr>
              <a:t>TAUGHT USING JOURNEY IN LOVE</a:t>
            </a:r>
          </a:p>
          <a:p>
            <a:pPr marL="0" indent="0" eaLnBrk="1" fontAlgn="auto" hangingPunct="1">
              <a:lnSpc>
                <a:spcPct val="80000"/>
              </a:lnSpc>
              <a:spcAft>
                <a:spcPts val="0"/>
              </a:spcAft>
              <a:buNone/>
              <a:defRPr/>
            </a:pPr>
            <a:endParaRPr lang="en-GB" sz="2400" b="1" dirty="0">
              <a:solidFill>
                <a:srgbClr val="7030A0"/>
              </a:solidFill>
              <a:latin typeface="Rockwell" pitchFamily="18" charset="0"/>
            </a:endParaRPr>
          </a:p>
          <a:p>
            <a:pPr marL="0" indent="0" eaLnBrk="1" fontAlgn="auto" hangingPunct="1">
              <a:lnSpc>
                <a:spcPct val="80000"/>
              </a:lnSpc>
              <a:spcAft>
                <a:spcPts val="0"/>
              </a:spcAft>
              <a:buNone/>
              <a:defRPr/>
            </a:pPr>
            <a:endParaRPr lang="en-GB" sz="2400" b="1" dirty="0" smtClean="0">
              <a:solidFill>
                <a:srgbClr val="7030A0"/>
              </a:solidFill>
              <a:latin typeface="Rockwell" pitchFamily="18" charset="0"/>
            </a:endParaRPr>
          </a:p>
          <a:p>
            <a:pPr marL="0" indent="0" eaLnBrk="1" fontAlgn="auto" hangingPunct="1">
              <a:lnSpc>
                <a:spcPct val="80000"/>
              </a:lnSpc>
              <a:spcAft>
                <a:spcPts val="0"/>
              </a:spcAft>
              <a:buNone/>
              <a:defRPr/>
            </a:pPr>
            <a:endParaRPr lang="en-GB" sz="2400" b="1" dirty="0">
              <a:latin typeface="Rockwell" pitchFamily="18" charset="0"/>
            </a:endParaRPr>
          </a:p>
          <a:p>
            <a:pPr marL="0" indent="0" eaLnBrk="1" fontAlgn="auto" hangingPunct="1">
              <a:lnSpc>
                <a:spcPct val="80000"/>
              </a:lnSpc>
              <a:spcAft>
                <a:spcPts val="0"/>
              </a:spcAft>
              <a:buNone/>
              <a:defRPr/>
            </a:pPr>
            <a:endParaRPr lang="en-GB" sz="2400" b="1" dirty="0" smtClean="0">
              <a:latin typeface="Rockwell" pitchFamily="18" charset="0"/>
            </a:endParaRPr>
          </a:p>
          <a:p>
            <a:pPr marL="0" indent="0" eaLnBrk="1" fontAlgn="auto" hangingPunct="1">
              <a:lnSpc>
                <a:spcPct val="80000"/>
              </a:lnSpc>
              <a:spcAft>
                <a:spcPts val="0"/>
              </a:spcAft>
              <a:buNone/>
              <a:defRPr/>
            </a:pPr>
            <a:endParaRPr lang="en-GB" sz="2400" b="1" dirty="0">
              <a:latin typeface="Rockwell" pitchFamily="18" charset="0"/>
            </a:endParaRPr>
          </a:p>
          <a:p>
            <a:pPr marL="0" indent="0" eaLnBrk="1" fontAlgn="auto" hangingPunct="1">
              <a:lnSpc>
                <a:spcPct val="80000"/>
              </a:lnSpc>
              <a:spcAft>
                <a:spcPts val="0"/>
              </a:spcAft>
              <a:buNone/>
              <a:defRPr/>
            </a:pPr>
            <a:endParaRPr lang="en-GB" sz="2400" b="1" dirty="0">
              <a:latin typeface="Rockwell" pitchFamily="18" charset="0"/>
            </a:endParaRPr>
          </a:p>
        </p:txBody>
      </p:sp>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0" y="22659"/>
            <a:ext cx="749331" cy="836613"/>
          </a:xfrm>
          <a:prstGeom prst="rect">
            <a:avLst/>
          </a:prstGeom>
        </p:spPr>
      </p:pic>
      <p:pic>
        <p:nvPicPr>
          <p:cNvPr id="8" name="Picture 7">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8366149" y="48095"/>
            <a:ext cx="749331" cy="836613"/>
          </a:xfrm>
          <a:prstGeom prst="rect">
            <a:avLst/>
          </a:prstGeom>
        </p:spPr>
      </p:pic>
      <p:pic>
        <p:nvPicPr>
          <p:cNvPr id="10" name="Picture 9" descr="Ten:Ten Resources – Catholic / Christian Resources"/>
          <p:cNvPicPr/>
          <p:nvPr/>
        </p:nvPicPr>
        <p:blipFill>
          <a:blip r:embed="rId4">
            <a:extLst>
              <a:ext uri="{28A0092B-C50C-407E-A947-70E740481C1C}">
                <a14:useLocalDpi xmlns:a14="http://schemas.microsoft.com/office/drawing/2010/main" val="0"/>
              </a:ext>
            </a:extLst>
          </a:blip>
          <a:srcRect/>
          <a:stretch>
            <a:fillRect/>
          </a:stretch>
        </p:blipFill>
        <p:spPr bwMode="auto">
          <a:xfrm>
            <a:off x="179512" y="5157192"/>
            <a:ext cx="1885950" cy="1569978"/>
          </a:xfrm>
          <a:prstGeom prst="rect">
            <a:avLst/>
          </a:prstGeom>
          <a:noFill/>
          <a:ln>
            <a:noFill/>
          </a:ln>
        </p:spPr>
      </p:pic>
      <p:pic>
        <p:nvPicPr>
          <p:cNvPr id="12" name="Picture 11" descr="About – Ten Ten E-Learning Platfor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5170378"/>
            <a:ext cx="1711077" cy="1556792"/>
          </a:xfrm>
          <a:prstGeom prst="rect">
            <a:avLst/>
          </a:prstGeom>
          <a:noFill/>
          <a:ln>
            <a:noFill/>
          </a:ln>
        </p:spPr>
      </p:pic>
      <p:sp>
        <p:nvSpPr>
          <p:cNvPr id="4" name="AutoShape 6" descr="Ten Ten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descr="C:\Users\amoore\AppData\Local\Microsoft\Windows\INetCache\Content.MSO\1A76CD32.tmp"/>
          <p:cNvPicPr/>
          <p:nvPr/>
        </p:nvPicPr>
        <p:blipFill rotWithShape="1">
          <a:blip r:embed="rId6">
            <a:extLst>
              <a:ext uri="{28A0092B-C50C-407E-A947-70E740481C1C}">
                <a14:useLocalDpi xmlns:a14="http://schemas.microsoft.com/office/drawing/2010/main" val="0"/>
              </a:ext>
            </a:extLst>
          </a:blip>
          <a:srcRect r="42000"/>
          <a:stretch/>
        </p:blipFill>
        <p:spPr bwMode="auto">
          <a:xfrm>
            <a:off x="6876255" y="5170378"/>
            <a:ext cx="2267745" cy="1687622"/>
          </a:xfrm>
          <a:prstGeom prst="rect">
            <a:avLst/>
          </a:prstGeom>
          <a:noFill/>
          <a:ln>
            <a:noFill/>
          </a:ln>
          <a:extLst>
            <a:ext uri="{53640926-AAD7-44D8-BBD7-CCE9431645EC}">
              <a14:shadowObscured xmlns:a14="http://schemas.microsoft.com/office/drawing/2010/main"/>
            </a:ext>
          </a:extLst>
        </p:spPr>
      </p:pic>
      <p:pic>
        <p:nvPicPr>
          <p:cNvPr id="17" name="Picture 16" descr="Department for Education - Digital · GitHub"/>
          <p:cNvPicPr/>
          <p:nvPr/>
        </p:nvPicPr>
        <p:blipFill>
          <a:blip r:embed="rId7">
            <a:extLst>
              <a:ext uri="{28A0092B-C50C-407E-A947-70E740481C1C}">
                <a14:useLocalDpi xmlns:a14="http://schemas.microsoft.com/office/drawing/2010/main" val="0"/>
              </a:ext>
            </a:extLst>
          </a:blip>
          <a:srcRect/>
          <a:stretch>
            <a:fillRect/>
          </a:stretch>
        </p:blipFill>
        <p:spPr bwMode="auto">
          <a:xfrm>
            <a:off x="4283968" y="5301208"/>
            <a:ext cx="1296143" cy="1425962"/>
          </a:xfrm>
          <a:prstGeom prst="rect">
            <a:avLst/>
          </a:prstGeom>
          <a:noFill/>
          <a:ln>
            <a:noFill/>
          </a:ln>
        </p:spPr>
      </p:pic>
      <p:pic>
        <p:nvPicPr>
          <p:cNvPr id="20" name="Picture 19" descr="Centenary - Brentwood Diocese"/>
          <p:cNvPicPr/>
          <p:nvPr/>
        </p:nvPicPr>
        <p:blipFill>
          <a:blip r:embed="rId8">
            <a:extLst>
              <a:ext uri="{28A0092B-C50C-407E-A947-70E740481C1C}">
                <a14:useLocalDpi xmlns:a14="http://schemas.microsoft.com/office/drawing/2010/main" val="0"/>
              </a:ext>
            </a:extLst>
          </a:blip>
          <a:srcRect/>
          <a:stretch>
            <a:fillRect/>
          </a:stretch>
        </p:blipFill>
        <p:spPr bwMode="auto">
          <a:xfrm>
            <a:off x="5634184" y="5170378"/>
            <a:ext cx="1123950" cy="1483563"/>
          </a:xfrm>
          <a:prstGeom prst="rect">
            <a:avLst/>
          </a:prstGeom>
          <a:noFill/>
          <a:ln>
            <a:noFill/>
          </a:ln>
        </p:spPr>
      </p:pic>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2"/>
            <a:ext cx="8100392" cy="1143000"/>
          </a:xfrm>
          <a:solidFill>
            <a:srgbClr val="FFFF00"/>
          </a:solidFill>
        </p:spPr>
        <p:txBody>
          <a:bodyPr>
            <a:normAutofit fontScale="90000"/>
          </a:bodyPr>
          <a:lstStyle/>
          <a:p>
            <a:pPr algn="ctr" eaLnBrk="1" fontAlgn="auto" hangingPunct="1">
              <a:spcAft>
                <a:spcPts val="0"/>
              </a:spcAft>
              <a:defRPr/>
            </a:pPr>
            <a:r>
              <a:rPr lang="en-GB" sz="4000" dirty="0" smtClean="0">
                <a:solidFill>
                  <a:srgbClr val="00B050"/>
                </a:solidFill>
              </a:rPr>
              <a:t>Home </a:t>
            </a:r>
            <a:r>
              <a:rPr lang="en-GB" sz="4000" dirty="0">
                <a:solidFill>
                  <a:srgbClr val="00B050"/>
                </a:solidFill>
              </a:rPr>
              <a:t>School </a:t>
            </a:r>
            <a:r>
              <a:rPr lang="en-GB" sz="4000" dirty="0" smtClean="0">
                <a:solidFill>
                  <a:srgbClr val="00B050"/>
                </a:solidFill>
              </a:rPr>
              <a:t>Agreement</a:t>
            </a:r>
            <a:br>
              <a:rPr lang="en-GB" sz="4000" dirty="0" smtClean="0">
                <a:solidFill>
                  <a:srgbClr val="00B050"/>
                </a:solidFill>
              </a:rPr>
            </a:br>
            <a:r>
              <a:rPr lang="en-GB" sz="4000" dirty="0" smtClean="0">
                <a:solidFill>
                  <a:srgbClr val="FF0000"/>
                </a:solidFill>
              </a:rPr>
              <a:t>Year 6 Transition,</a:t>
            </a:r>
            <a:r>
              <a:rPr lang="en-GB" sz="4000" dirty="0" smtClean="0">
                <a:solidFill>
                  <a:srgbClr val="00B050"/>
                </a:solidFill>
              </a:rPr>
              <a:t> </a:t>
            </a:r>
            <a:r>
              <a:rPr lang="en-GB" sz="4000" dirty="0" smtClean="0">
                <a:solidFill>
                  <a:srgbClr val="7030A0"/>
                </a:solidFill>
              </a:rPr>
              <a:t>Trips, </a:t>
            </a:r>
            <a:r>
              <a:rPr lang="en-GB" sz="4000" dirty="0" smtClean="0">
                <a:solidFill>
                  <a:srgbClr val="0070C0"/>
                </a:solidFill>
              </a:rPr>
              <a:t>pay+</a:t>
            </a:r>
            <a:endParaRPr lang="en-GB" dirty="0">
              <a:solidFill>
                <a:srgbClr val="0070C0"/>
              </a:solidFill>
            </a:endParaRPr>
          </a:p>
        </p:txBody>
      </p:sp>
      <p:sp>
        <p:nvSpPr>
          <p:cNvPr id="28675" name="Content Placeholder 2"/>
          <p:cNvSpPr>
            <a:spLocks noGrp="1"/>
          </p:cNvSpPr>
          <p:nvPr>
            <p:ph idx="1"/>
          </p:nvPr>
        </p:nvSpPr>
        <p:spPr>
          <a:xfrm>
            <a:off x="0" y="1146472"/>
            <a:ext cx="8964488" cy="5595641"/>
          </a:xfrm>
        </p:spPr>
        <p:txBody>
          <a:bodyPr/>
          <a:lstStyle/>
          <a:p>
            <a:pPr eaLnBrk="1" hangingPunct="1">
              <a:defRPr/>
            </a:pPr>
            <a:r>
              <a:rPr lang="en-US" sz="2400" dirty="0" smtClean="0">
                <a:latin typeface="Arial Black" panose="020B0A04020102020204" pitchFamily="34" charset="0"/>
              </a:rPr>
              <a:t>You all have a copy of the </a:t>
            </a:r>
            <a:r>
              <a:rPr lang="en-US" sz="2400" dirty="0" smtClean="0">
                <a:solidFill>
                  <a:srgbClr val="006600"/>
                </a:solidFill>
                <a:latin typeface="Arial Black" panose="020B0A04020102020204" pitchFamily="34" charset="0"/>
              </a:rPr>
              <a:t>Home/School Agreement</a:t>
            </a:r>
            <a:r>
              <a:rPr lang="en-US" sz="2400" dirty="0" smtClean="0">
                <a:latin typeface="Arial Black" panose="020B0A04020102020204" pitchFamily="34" charset="0"/>
              </a:rPr>
              <a:t> to read, sign and hand in today</a:t>
            </a:r>
          </a:p>
          <a:p>
            <a:pPr eaLnBrk="1" hangingPunct="1">
              <a:defRPr/>
            </a:pPr>
            <a:r>
              <a:rPr lang="en-US" sz="2400" dirty="0" smtClean="0">
                <a:latin typeface="Arial Black" panose="020B0A04020102020204" pitchFamily="34" charset="0"/>
              </a:rPr>
              <a:t>Your </a:t>
            </a:r>
            <a:r>
              <a:rPr lang="en-US" sz="2400" dirty="0" smtClean="0">
                <a:solidFill>
                  <a:srgbClr val="FF0000"/>
                </a:solidFill>
                <a:latin typeface="Arial Black" panose="020B0A04020102020204" pitchFamily="34" charset="0"/>
              </a:rPr>
              <a:t>Year 6 Transition Book </a:t>
            </a:r>
            <a:r>
              <a:rPr lang="en-US" sz="2400" dirty="0" smtClean="0">
                <a:latin typeface="Arial Black" panose="020B0A04020102020204" pitchFamily="34" charset="0"/>
              </a:rPr>
              <a:t>is being issued </a:t>
            </a:r>
            <a:r>
              <a:rPr lang="en-US" sz="2400" dirty="0" smtClean="0">
                <a:solidFill>
                  <a:srgbClr val="00B050"/>
                </a:solidFill>
                <a:latin typeface="Arial Black" panose="020B0A04020102020204" pitchFamily="34" charset="0"/>
              </a:rPr>
              <a:t>today </a:t>
            </a:r>
            <a:r>
              <a:rPr lang="en-US" sz="2400" dirty="0" smtClean="0">
                <a:latin typeface="Arial Black" panose="020B0A04020102020204" pitchFamily="34" charset="0"/>
              </a:rPr>
              <a:t>please read it fully then </a:t>
            </a:r>
            <a:r>
              <a:rPr lang="en-US" sz="2400" dirty="0" smtClean="0">
                <a:solidFill>
                  <a:srgbClr val="FF0000"/>
                </a:solidFill>
                <a:latin typeface="Arial Black" panose="020B0A04020102020204" pitchFamily="34" charset="0"/>
              </a:rPr>
              <a:t>choose the schools </a:t>
            </a:r>
            <a:r>
              <a:rPr lang="en-US" sz="2400" dirty="0" smtClean="0">
                <a:latin typeface="Arial Black" panose="020B0A04020102020204" pitchFamily="34" charset="0"/>
              </a:rPr>
              <a:t>you will be applying for carefully &amp; </a:t>
            </a:r>
            <a:r>
              <a:rPr lang="en-US" sz="2400" dirty="0" smtClean="0">
                <a:solidFill>
                  <a:srgbClr val="FF0000"/>
                </a:solidFill>
                <a:latin typeface="Arial Black" panose="020B0A04020102020204" pitchFamily="34" charset="0"/>
              </a:rPr>
              <a:t>complete your application and submit before October 31</a:t>
            </a:r>
            <a:r>
              <a:rPr lang="en-US" sz="2400" baseline="30000" dirty="0" smtClean="0">
                <a:solidFill>
                  <a:srgbClr val="FF0000"/>
                </a:solidFill>
                <a:latin typeface="Arial Black" panose="020B0A04020102020204" pitchFamily="34" charset="0"/>
              </a:rPr>
              <a:t>st</a:t>
            </a:r>
            <a:r>
              <a:rPr lang="en-US" sz="2400" dirty="0" smtClean="0">
                <a:solidFill>
                  <a:srgbClr val="FF0000"/>
                </a:solidFill>
                <a:latin typeface="Arial Black" panose="020B0A04020102020204" pitchFamily="34" charset="0"/>
              </a:rPr>
              <a:t> -22.  </a:t>
            </a:r>
          </a:p>
          <a:p>
            <a:pPr eaLnBrk="1" hangingPunct="1">
              <a:defRPr/>
            </a:pPr>
            <a:r>
              <a:rPr lang="en-US" sz="2400" b="1" dirty="0" smtClean="0">
                <a:solidFill>
                  <a:srgbClr val="0070C0"/>
                </a:solidFill>
              </a:rPr>
              <a:t>PAY+ …PARENT PAYMENT SYSTEM IS CHANGING TO </a:t>
            </a:r>
          </a:p>
          <a:p>
            <a:pPr marL="0" indent="0" eaLnBrk="1" hangingPunct="1">
              <a:buNone/>
              <a:defRPr/>
            </a:pPr>
            <a:r>
              <a:rPr lang="en-US" sz="2400" b="1" dirty="0">
                <a:solidFill>
                  <a:srgbClr val="0070C0"/>
                </a:solidFill>
              </a:rPr>
              <a:t> </a:t>
            </a:r>
            <a:r>
              <a:rPr lang="en-US" sz="2400" b="1" dirty="0" smtClean="0">
                <a:solidFill>
                  <a:srgbClr val="0070C0"/>
                </a:solidFill>
              </a:rPr>
              <a:t>  SCHOOL PING- Our School Business Manager to detail</a:t>
            </a:r>
            <a:endParaRPr lang="en-US" sz="2400" b="1" dirty="0" smtClean="0"/>
          </a:p>
          <a:p>
            <a:pPr marL="0" indent="0" eaLnBrk="1" hangingPunct="1">
              <a:buNone/>
              <a:defRPr/>
            </a:pPr>
            <a:r>
              <a:rPr lang="en-GB" sz="2800" b="1" dirty="0" smtClean="0">
                <a:solidFill>
                  <a:srgbClr val="FF0000"/>
                </a:solidFill>
              </a:rPr>
              <a:t>We encourage you all to take the opportunity </a:t>
            </a:r>
            <a:r>
              <a:rPr lang="en-GB" sz="2800" b="1" dirty="0">
                <a:solidFill>
                  <a:srgbClr val="FF0000"/>
                </a:solidFill>
              </a:rPr>
              <a:t>to officially join the PTFA </a:t>
            </a:r>
            <a:r>
              <a:rPr lang="en-GB" sz="2800" b="1" dirty="0" smtClean="0">
                <a:solidFill>
                  <a:srgbClr val="FF0000"/>
                </a:solidFill>
              </a:rPr>
              <a:t>Body- Information will be sent to you via Class Dojo/Letter with dates</a:t>
            </a:r>
            <a:endParaRPr lang="en-GB" sz="2800" b="1" dirty="0">
              <a:solidFill>
                <a:srgbClr val="FF0000"/>
              </a:solidFill>
            </a:endParaRPr>
          </a:p>
          <a:p>
            <a:pPr marL="0" indent="0" eaLnBrk="1" hangingPunct="1">
              <a:buNone/>
              <a:defRPr/>
            </a:pPr>
            <a:endParaRPr lang="en-US" b="1" dirty="0" smtClean="0"/>
          </a:p>
          <a:p>
            <a:pPr marL="0" indent="0" eaLnBrk="1" hangingPunct="1">
              <a:buNone/>
              <a:defRPr/>
            </a:pPr>
            <a:endParaRPr lang="en-US" b="1" dirty="0" smtClean="0"/>
          </a:p>
          <a:p>
            <a:pPr marL="0" indent="0" eaLnBrk="1" hangingPunct="1">
              <a:buNone/>
              <a:defRPr/>
            </a:pPr>
            <a:endParaRPr lang="en-US" b="1" dirty="0" smtClean="0"/>
          </a:p>
          <a:p>
            <a:pPr marL="0" indent="0" eaLnBrk="1" hangingPunct="1">
              <a:buNone/>
              <a:defRPr/>
            </a:pPr>
            <a:endParaRPr lang="en-US" dirty="0" smtClean="0"/>
          </a:p>
          <a:p>
            <a:pPr marL="0" indent="0" eaLnBrk="1" hangingPunct="1">
              <a:buNone/>
              <a:defRPr/>
            </a:pPr>
            <a:endParaRPr lang="en-US" dirty="0" smtClean="0"/>
          </a:p>
        </p:txBody>
      </p:sp>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2"/>
          <a:stretch>
            <a:fillRect/>
          </a:stretch>
        </p:blipFill>
        <p:spPr>
          <a:xfrm>
            <a:off x="0" y="22659"/>
            <a:ext cx="749331" cy="836613"/>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1"/>
            <a:ext cx="8856984" cy="1143000"/>
          </a:xfrm>
          <a:solidFill>
            <a:srgbClr val="FFFF00"/>
          </a:solidFill>
        </p:spPr>
        <p:txBody>
          <a:bodyPr>
            <a:normAutofit/>
          </a:bodyPr>
          <a:lstStyle/>
          <a:p>
            <a:pPr algn="ctr" eaLnBrk="1" fontAlgn="auto" hangingPunct="1">
              <a:spcAft>
                <a:spcPts val="0"/>
              </a:spcAft>
              <a:defRPr/>
            </a:pPr>
            <a:r>
              <a:rPr lang="en-GB" sz="4000" dirty="0" smtClean="0">
                <a:solidFill>
                  <a:srgbClr val="FF0000"/>
                </a:solidFill>
              </a:rPr>
              <a:t> </a:t>
            </a:r>
            <a:r>
              <a:rPr lang="en-GB" sz="4400" dirty="0" smtClean="0">
                <a:solidFill>
                  <a:srgbClr val="FF0000"/>
                </a:solidFill>
              </a:rPr>
              <a:t>YEAR 6 TRIPS &amp; Events 2023</a:t>
            </a:r>
            <a:endParaRPr lang="en-GB" sz="4400" dirty="0">
              <a:solidFill>
                <a:srgbClr val="0070C0"/>
              </a:solidFill>
            </a:endParaRPr>
          </a:p>
        </p:txBody>
      </p:sp>
      <p:sp>
        <p:nvSpPr>
          <p:cNvPr id="28675" name="Content Placeholder 2"/>
          <p:cNvSpPr>
            <a:spLocks noGrp="1"/>
          </p:cNvSpPr>
          <p:nvPr>
            <p:ph sz="half" idx="1"/>
          </p:nvPr>
        </p:nvSpPr>
        <p:spPr>
          <a:xfrm>
            <a:off x="0" y="1142800"/>
            <a:ext cx="4427984" cy="5715200"/>
          </a:xfrm>
        </p:spPr>
        <p:txBody>
          <a:bodyPr/>
          <a:lstStyle/>
          <a:p>
            <a:pPr eaLnBrk="1" hangingPunct="1">
              <a:defRPr/>
            </a:pPr>
            <a:r>
              <a:rPr lang="en-US" sz="2400" b="1" dirty="0" smtClean="0"/>
              <a:t>Year 6 will be going on a number of trips directly linked to their learning and others as rewards  for hard work after SATS:</a:t>
            </a:r>
          </a:p>
          <a:p>
            <a:pPr eaLnBrk="1" hangingPunct="1">
              <a:defRPr/>
            </a:pPr>
            <a:r>
              <a:rPr lang="en-US" b="1" dirty="0" smtClean="0">
                <a:solidFill>
                  <a:srgbClr val="FF0000"/>
                </a:solidFill>
              </a:rPr>
              <a:t>5</a:t>
            </a:r>
            <a:r>
              <a:rPr lang="en-US" b="1" baseline="30000" dirty="0" smtClean="0">
                <a:solidFill>
                  <a:srgbClr val="FF0000"/>
                </a:solidFill>
              </a:rPr>
              <a:t>th</a:t>
            </a:r>
            <a:r>
              <a:rPr lang="en-US" b="1" dirty="0" smtClean="0">
                <a:solidFill>
                  <a:srgbClr val="FF0000"/>
                </a:solidFill>
              </a:rPr>
              <a:t>  June –Time Away @</a:t>
            </a:r>
            <a:r>
              <a:rPr lang="en-US" b="1" dirty="0" err="1" smtClean="0">
                <a:solidFill>
                  <a:srgbClr val="FF0000"/>
                </a:solidFill>
              </a:rPr>
              <a:t>Butlin’s</a:t>
            </a:r>
            <a:r>
              <a:rPr lang="en-US" b="1" dirty="0" smtClean="0">
                <a:solidFill>
                  <a:srgbClr val="FF0000"/>
                </a:solidFill>
              </a:rPr>
              <a:t> </a:t>
            </a:r>
            <a:r>
              <a:rPr lang="en-US" b="1" dirty="0" smtClean="0">
                <a:solidFill>
                  <a:srgbClr val="FF0000"/>
                </a:solidFill>
              </a:rPr>
              <a:t>Resorts for </a:t>
            </a:r>
            <a:r>
              <a:rPr lang="en-US" b="1" dirty="0" smtClean="0">
                <a:solidFill>
                  <a:srgbClr val="FF0000"/>
                </a:solidFill>
              </a:rPr>
              <a:t>all inclusive 3 days 2 </a:t>
            </a:r>
            <a:r>
              <a:rPr lang="en-US" b="1" dirty="0" smtClean="0">
                <a:solidFill>
                  <a:srgbClr val="FF0000"/>
                </a:solidFill>
              </a:rPr>
              <a:t>nights- Letters to come</a:t>
            </a:r>
            <a:endParaRPr lang="en-US" b="1" dirty="0" smtClean="0">
              <a:solidFill>
                <a:srgbClr val="FF0000"/>
              </a:solidFill>
            </a:endParaRPr>
          </a:p>
          <a:p>
            <a:pPr eaLnBrk="1" hangingPunct="1">
              <a:defRPr/>
            </a:pPr>
            <a:r>
              <a:rPr lang="en-US" sz="2400" b="1" dirty="0" smtClean="0"/>
              <a:t>28</a:t>
            </a:r>
            <a:r>
              <a:rPr lang="en-US" sz="2400" b="1" baseline="30000" dirty="0" smtClean="0"/>
              <a:t>th</a:t>
            </a:r>
            <a:r>
              <a:rPr lang="en-US" sz="2400" b="1" dirty="0" smtClean="0"/>
              <a:t> June- LBN Transition</a:t>
            </a:r>
          </a:p>
          <a:p>
            <a:pPr eaLnBrk="1" hangingPunct="1">
              <a:defRPr/>
            </a:pPr>
            <a:r>
              <a:rPr lang="en-US" sz="2400" b="1" dirty="0" smtClean="0"/>
              <a:t>3</a:t>
            </a:r>
            <a:r>
              <a:rPr lang="en-US" sz="2400" b="1" baseline="30000" dirty="0" smtClean="0"/>
              <a:t>rd</a:t>
            </a:r>
            <a:r>
              <a:rPr lang="en-US" sz="2400" b="1" dirty="0" smtClean="0"/>
              <a:t> July -Bosco Day OLOG</a:t>
            </a:r>
          </a:p>
          <a:p>
            <a:pPr eaLnBrk="1" hangingPunct="1">
              <a:defRPr/>
            </a:pPr>
            <a:r>
              <a:rPr lang="en-US" sz="2400" b="1" dirty="0" smtClean="0"/>
              <a:t>7</a:t>
            </a:r>
            <a:r>
              <a:rPr lang="en-US" sz="2400" b="1" baseline="30000" dirty="0" smtClean="0"/>
              <a:t>th</a:t>
            </a:r>
            <a:r>
              <a:rPr lang="en-US" sz="2400" b="1" dirty="0" smtClean="0"/>
              <a:t> July- </a:t>
            </a:r>
            <a:r>
              <a:rPr lang="en-US" sz="2400" b="1" dirty="0" err="1" smtClean="0"/>
              <a:t>Chessington</a:t>
            </a:r>
            <a:r>
              <a:rPr lang="en-US" sz="2400" b="1" dirty="0" smtClean="0"/>
              <a:t> Trip</a:t>
            </a:r>
          </a:p>
          <a:p>
            <a:pPr marL="0" indent="0" eaLnBrk="1" hangingPunct="1">
              <a:buNone/>
              <a:defRPr/>
            </a:pPr>
            <a:r>
              <a:rPr lang="en-US" sz="1800" b="1" dirty="0" smtClean="0">
                <a:solidFill>
                  <a:srgbClr val="006600"/>
                </a:solidFill>
              </a:rPr>
              <a:t>Year 6 Souvenir Hoodie/</a:t>
            </a:r>
            <a:r>
              <a:rPr lang="en-US" sz="1800" b="1" dirty="0" err="1" smtClean="0">
                <a:solidFill>
                  <a:srgbClr val="006600"/>
                </a:solidFill>
              </a:rPr>
              <a:t>Zoodie</a:t>
            </a:r>
            <a:r>
              <a:rPr lang="en-US" sz="1800" b="1" dirty="0" smtClean="0">
                <a:solidFill>
                  <a:srgbClr val="006600"/>
                </a:solidFill>
              </a:rPr>
              <a:t>- Leavers Keep </a:t>
            </a:r>
            <a:r>
              <a:rPr lang="en-US" sz="1800" b="1" dirty="0" smtClean="0">
                <a:solidFill>
                  <a:srgbClr val="006600"/>
                </a:solidFill>
              </a:rPr>
              <a:t>Sake To Be Ordered</a:t>
            </a:r>
            <a:endParaRPr lang="en-US" sz="1800" b="1" dirty="0">
              <a:solidFill>
                <a:srgbClr val="006600"/>
              </a:solidFill>
            </a:endParaRPr>
          </a:p>
          <a:p>
            <a:pPr eaLnBrk="1" hangingPunct="1">
              <a:defRPr/>
            </a:pPr>
            <a:endParaRPr lang="en-US" sz="2400" b="1" dirty="0" smtClean="0"/>
          </a:p>
          <a:p>
            <a:pPr eaLnBrk="1" hangingPunct="1">
              <a:defRPr/>
            </a:pPr>
            <a:endParaRPr lang="en-US" b="1" dirty="0" smtClean="0"/>
          </a:p>
          <a:p>
            <a:pPr marL="0" indent="0" eaLnBrk="1" hangingPunct="1">
              <a:buNone/>
              <a:defRPr/>
            </a:pPr>
            <a:endParaRPr lang="en-US" b="1" dirty="0" smtClean="0"/>
          </a:p>
          <a:p>
            <a:pPr marL="0" indent="0" eaLnBrk="1" hangingPunct="1">
              <a:buNone/>
              <a:defRPr/>
            </a:pPr>
            <a:endParaRPr lang="en-US" b="1" dirty="0" smtClean="0"/>
          </a:p>
          <a:p>
            <a:pPr marL="0" indent="0" eaLnBrk="1" hangingPunct="1">
              <a:buNone/>
              <a:defRPr/>
            </a:pPr>
            <a:endParaRPr lang="en-US" dirty="0" smtClean="0"/>
          </a:p>
          <a:p>
            <a:pPr marL="0" indent="0" eaLnBrk="1" hangingPunct="1">
              <a:buNone/>
              <a:defRPr/>
            </a:pPr>
            <a:endParaRPr lang="en-US" dirty="0" smtClean="0"/>
          </a:p>
        </p:txBody>
      </p:sp>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2"/>
          <a:stretch>
            <a:fillRect/>
          </a:stretch>
        </p:blipFill>
        <p:spPr>
          <a:xfrm>
            <a:off x="0" y="22659"/>
            <a:ext cx="749331" cy="836613"/>
          </a:xfrm>
          <a:prstGeom prst="rect">
            <a:avLst/>
          </a:prstGeom>
        </p:spPr>
      </p:pic>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2"/>
          <a:stretch>
            <a:fillRect/>
          </a:stretch>
        </p:blipFill>
        <p:spPr>
          <a:xfrm>
            <a:off x="8394669" y="-20737"/>
            <a:ext cx="749331" cy="836613"/>
          </a:xfrm>
          <a:prstGeom prst="rect">
            <a:avLst/>
          </a:prstGeom>
        </p:spPr>
      </p:pic>
      <p:pic>
        <p:nvPicPr>
          <p:cNvPr id="4098" name="Picture 2" descr="BUTLIN'S SKEGNESS RESORT - Updated 2022 Reviews (Ingoldmell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4803" y="1163334"/>
            <a:ext cx="4729197" cy="31384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utlin's horror as mum suffers heart attack in swimming pool as children  watch - Mirror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430206"/>
            <a:ext cx="2411760" cy="252718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Butlins Skegness Resort Information - Happy Place Caravans"/>
          <p:cNvSpPr>
            <a:spLocks noChangeAspect="1" noChangeArrowheads="1"/>
          </p:cNvSpPr>
          <p:nvPr/>
        </p:nvSpPr>
        <p:spPr bwMode="auto">
          <a:xfrm>
            <a:off x="155575" y="-171399"/>
            <a:ext cx="304800" cy="3317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Splash Waterworld - 1 tip"/>
          <p:cNvPicPr/>
          <p:nvPr/>
        </p:nvPicPr>
        <p:blipFill>
          <a:blip r:embed="rId5">
            <a:extLst>
              <a:ext uri="{28A0092B-C50C-407E-A947-70E740481C1C}">
                <a14:useLocalDpi xmlns:a14="http://schemas.microsoft.com/office/drawing/2010/main" val="0"/>
              </a:ext>
            </a:extLst>
          </a:blip>
          <a:srcRect/>
          <a:stretch>
            <a:fillRect/>
          </a:stretch>
        </p:blipFill>
        <p:spPr bwMode="auto">
          <a:xfrm>
            <a:off x="4269448" y="4418798"/>
            <a:ext cx="2462792" cy="2667000"/>
          </a:xfrm>
          <a:prstGeom prst="rect">
            <a:avLst/>
          </a:prstGeom>
          <a:noFill/>
          <a:ln>
            <a:noFill/>
          </a:ln>
        </p:spPr>
      </p:pic>
    </p:spTree>
    <p:extLst>
      <p:ext uri="{BB962C8B-B14F-4D97-AF65-F5344CB8AC3E}">
        <p14:creationId xmlns:p14="http://schemas.microsoft.com/office/powerpoint/2010/main" val="7626305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950" y="549275"/>
            <a:ext cx="792003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66738" algn="l"/>
              </a:tabLst>
              <a:defRPr>
                <a:solidFill>
                  <a:schemeClr val="tx1"/>
                </a:solidFill>
                <a:latin typeface="Arial" charset="0"/>
              </a:defRPr>
            </a:lvl1pPr>
            <a:lvl2pPr marL="742950" indent="-285750" eaLnBrk="0" hangingPunct="0">
              <a:tabLst>
                <a:tab pos="566738" algn="l"/>
              </a:tabLst>
              <a:defRPr>
                <a:solidFill>
                  <a:schemeClr val="tx1"/>
                </a:solidFill>
                <a:latin typeface="Arial" charset="0"/>
              </a:defRPr>
            </a:lvl2pPr>
            <a:lvl3pPr marL="1143000" indent="-228600" eaLnBrk="0" hangingPunct="0">
              <a:tabLst>
                <a:tab pos="566738" algn="l"/>
              </a:tabLst>
              <a:defRPr>
                <a:solidFill>
                  <a:schemeClr val="tx1"/>
                </a:solidFill>
                <a:latin typeface="Arial" charset="0"/>
              </a:defRPr>
            </a:lvl3pPr>
            <a:lvl4pPr marL="1600200" indent="-228600" eaLnBrk="0" hangingPunct="0">
              <a:tabLst>
                <a:tab pos="566738" algn="l"/>
              </a:tabLst>
              <a:defRPr>
                <a:solidFill>
                  <a:schemeClr val="tx1"/>
                </a:solidFill>
                <a:latin typeface="Arial" charset="0"/>
              </a:defRPr>
            </a:lvl4pPr>
            <a:lvl5pPr marL="2057400" indent="-228600" eaLnBrk="0" hangingPunct="0">
              <a:tabLst>
                <a:tab pos="566738" algn="l"/>
              </a:tabLst>
              <a:defRPr>
                <a:solidFill>
                  <a:schemeClr val="tx1"/>
                </a:solidFill>
                <a:latin typeface="Arial" charset="0"/>
              </a:defRPr>
            </a:lvl5pPr>
            <a:lvl6pPr marL="2514600" indent="-228600" eaLnBrk="0" fontAlgn="base" hangingPunct="0">
              <a:spcBef>
                <a:spcPct val="0"/>
              </a:spcBef>
              <a:spcAft>
                <a:spcPct val="0"/>
              </a:spcAft>
              <a:tabLst>
                <a:tab pos="566738" algn="l"/>
              </a:tabLst>
              <a:defRPr>
                <a:solidFill>
                  <a:schemeClr val="tx1"/>
                </a:solidFill>
                <a:latin typeface="Arial" charset="0"/>
              </a:defRPr>
            </a:lvl6pPr>
            <a:lvl7pPr marL="2971800" indent="-228600" eaLnBrk="0" fontAlgn="base" hangingPunct="0">
              <a:spcBef>
                <a:spcPct val="0"/>
              </a:spcBef>
              <a:spcAft>
                <a:spcPct val="0"/>
              </a:spcAft>
              <a:tabLst>
                <a:tab pos="566738" algn="l"/>
              </a:tabLst>
              <a:defRPr>
                <a:solidFill>
                  <a:schemeClr val="tx1"/>
                </a:solidFill>
                <a:latin typeface="Arial" charset="0"/>
              </a:defRPr>
            </a:lvl7pPr>
            <a:lvl8pPr marL="3429000" indent="-228600" eaLnBrk="0" fontAlgn="base" hangingPunct="0">
              <a:spcBef>
                <a:spcPct val="0"/>
              </a:spcBef>
              <a:spcAft>
                <a:spcPct val="0"/>
              </a:spcAft>
              <a:tabLst>
                <a:tab pos="566738" algn="l"/>
              </a:tabLst>
              <a:defRPr>
                <a:solidFill>
                  <a:schemeClr val="tx1"/>
                </a:solidFill>
                <a:latin typeface="Arial" charset="0"/>
              </a:defRPr>
            </a:lvl8pPr>
            <a:lvl9pPr marL="3886200" indent="-228600" eaLnBrk="0" fontAlgn="base" hangingPunct="0">
              <a:spcBef>
                <a:spcPct val="0"/>
              </a:spcBef>
              <a:spcAft>
                <a:spcPct val="0"/>
              </a:spcAft>
              <a:tabLst>
                <a:tab pos="566738" algn="l"/>
              </a:tabLst>
              <a:defRPr>
                <a:solidFill>
                  <a:schemeClr val="tx1"/>
                </a:solidFill>
                <a:latin typeface="Arial" charset="0"/>
              </a:defRPr>
            </a:lvl9pPr>
          </a:lstStyle>
          <a:p>
            <a:pPr eaLnBrk="1" hangingPunct="1">
              <a:spcBef>
                <a:spcPct val="50000"/>
              </a:spcBef>
            </a:pPr>
            <a:r>
              <a:rPr lang="en-GB" sz="2400" b="1" dirty="0"/>
              <a:t>Part II</a:t>
            </a:r>
          </a:p>
          <a:p>
            <a:pPr eaLnBrk="1" hangingPunct="1">
              <a:spcBef>
                <a:spcPct val="50000"/>
              </a:spcBef>
            </a:pPr>
            <a:endParaRPr lang="en-GB" sz="2400" b="1" dirty="0"/>
          </a:p>
          <a:p>
            <a:pPr eaLnBrk="1" hangingPunct="1">
              <a:spcBef>
                <a:spcPct val="50000"/>
              </a:spcBef>
            </a:pPr>
            <a:r>
              <a:rPr lang="en-GB" sz="2400" b="1" dirty="0" smtClean="0"/>
              <a:t>Short Discussion With Your Child’s Teacher</a:t>
            </a:r>
            <a:endParaRPr lang="en-GB" sz="2400" b="1" dirty="0"/>
          </a:p>
          <a:p>
            <a:pPr eaLnBrk="1" hangingPunct="1">
              <a:spcBef>
                <a:spcPct val="50000"/>
              </a:spcBef>
              <a:buFontTx/>
              <a:buChar char="•"/>
            </a:pPr>
            <a:r>
              <a:rPr lang="en-GB" sz="2400" dirty="0"/>
              <a:t>	Find out about what </a:t>
            </a:r>
            <a:r>
              <a:rPr lang="en-GB" sz="2400" dirty="0" smtClean="0"/>
              <a:t>how your child is settling in so    far</a:t>
            </a:r>
            <a:endParaRPr lang="en-GB" sz="2400" dirty="0"/>
          </a:p>
          <a:p>
            <a:pPr eaLnBrk="1" hangingPunct="1">
              <a:spcBef>
                <a:spcPct val="50000"/>
              </a:spcBef>
              <a:buFontTx/>
              <a:buChar char="•"/>
            </a:pPr>
            <a:r>
              <a:rPr lang="en-GB" sz="2400" dirty="0"/>
              <a:t>	Find out about daily routines and class expectations</a:t>
            </a:r>
          </a:p>
          <a:p>
            <a:pPr eaLnBrk="1" hangingPunct="1">
              <a:spcBef>
                <a:spcPct val="50000"/>
              </a:spcBef>
              <a:buFontTx/>
              <a:buChar char="•"/>
            </a:pPr>
            <a:r>
              <a:rPr lang="en-GB" sz="2400" dirty="0"/>
              <a:t>	Find out about Homework, PE and other class 	arrangements</a:t>
            </a:r>
          </a:p>
          <a:p>
            <a:pPr eaLnBrk="1" hangingPunct="1">
              <a:spcBef>
                <a:spcPct val="50000"/>
              </a:spcBef>
              <a:buFontTx/>
              <a:buChar char="•"/>
            </a:pPr>
            <a:r>
              <a:rPr lang="en-GB" sz="2400" dirty="0"/>
              <a:t>	</a:t>
            </a:r>
            <a:r>
              <a:rPr lang="en-GB" sz="2400" dirty="0" smtClean="0"/>
              <a:t>Learn about possible educational visits for the year</a:t>
            </a:r>
          </a:p>
          <a:p>
            <a:pPr eaLnBrk="1" hangingPunct="1">
              <a:spcBef>
                <a:spcPct val="50000"/>
              </a:spcBef>
              <a:buFontTx/>
              <a:buChar char="•"/>
            </a:pPr>
            <a:r>
              <a:rPr lang="en-GB" sz="2400" dirty="0" smtClean="0"/>
              <a:t>	Chance to ask the teacher questions</a:t>
            </a:r>
          </a:p>
          <a:p>
            <a:pPr eaLnBrk="1" hangingPunct="1">
              <a:spcBef>
                <a:spcPct val="50000"/>
              </a:spcBef>
              <a:buFontTx/>
              <a:buChar char="•"/>
            </a:pPr>
            <a:r>
              <a:rPr lang="en-GB" sz="2400" dirty="0"/>
              <a:t>	</a:t>
            </a:r>
            <a:r>
              <a:rPr lang="en-GB" sz="2400" dirty="0" smtClean="0"/>
              <a:t>Year 6 Memorabilia- Leavers Hoodie </a:t>
            </a:r>
            <a:endParaRPr lang="en-GB" sz="2400" b="1" dirty="0">
              <a:solidFill>
                <a:srgbClr val="FF0000"/>
              </a:solidFill>
            </a:endParaRP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6985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971600" y="332656"/>
            <a:ext cx="7772400" cy="3527425"/>
          </a:xfrm>
        </p:spPr>
        <p:txBody>
          <a:bodyPr/>
          <a:lstStyle/>
          <a:p>
            <a:pPr eaLnBrk="1" fontAlgn="auto" hangingPunct="1">
              <a:spcAft>
                <a:spcPts val="0"/>
              </a:spcAft>
              <a:defRPr/>
            </a:pPr>
            <a:r>
              <a:rPr lang="en-GB" sz="4800" dirty="0" smtClean="0">
                <a:solidFill>
                  <a:srgbClr val="FFFF00"/>
                </a:solidFill>
              </a:rPr>
              <a:t>Thank you</a:t>
            </a:r>
            <a:br>
              <a:rPr lang="en-GB" sz="4800" dirty="0" smtClean="0">
                <a:solidFill>
                  <a:srgbClr val="FFFF00"/>
                </a:solidFill>
              </a:rPr>
            </a:br>
            <a:r>
              <a:rPr lang="en-GB" sz="4800" dirty="0" smtClean="0">
                <a:solidFill>
                  <a:srgbClr val="FFFF00"/>
                </a:solidFill>
              </a:rPr>
              <a:t>for attending </a:t>
            </a:r>
            <a:br>
              <a:rPr lang="en-GB" sz="4800" dirty="0" smtClean="0">
                <a:solidFill>
                  <a:srgbClr val="FFFF00"/>
                </a:solidFill>
              </a:rPr>
            </a:br>
            <a:r>
              <a:rPr lang="en-GB" sz="4800" dirty="0" smtClean="0">
                <a:solidFill>
                  <a:srgbClr val="FFFF00"/>
                </a:solidFill>
              </a:rPr>
              <a:t>tonight’s meeting.</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89646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107504" y="9144"/>
            <a:ext cx="2627784" cy="2560320"/>
          </a:xfrm>
          <a:prstGeom prst="rect">
            <a:avLst/>
          </a:prstGeom>
        </p:spPr>
      </p:pic>
      <p:sp>
        <p:nvSpPr>
          <p:cNvPr id="2" name="Rectangle 1"/>
          <p:cNvSpPr/>
          <p:nvPr/>
        </p:nvSpPr>
        <p:spPr>
          <a:xfrm>
            <a:off x="323528" y="2650490"/>
            <a:ext cx="2160239" cy="923330"/>
          </a:xfrm>
          <a:prstGeom prst="rect">
            <a:avLst/>
          </a:prstGeom>
          <a:solidFill>
            <a:srgbClr val="FFFF00"/>
          </a:solidFill>
        </p:spPr>
        <p:txBody>
          <a:bodyPr wrap="square">
            <a:spAutoFit/>
          </a:bodyPr>
          <a:lstStyle/>
          <a:p>
            <a:pPr algn="ctr"/>
            <a:r>
              <a:rPr lang="en-GB" b="1" i="1" dirty="0">
                <a:solidFill>
                  <a:srgbClr val="00B050"/>
                </a:solidFill>
              </a:rPr>
              <a:t>Learning Together In </a:t>
            </a:r>
            <a:endParaRPr lang="en-GB" b="1" i="1" dirty="0" smtClean="0">
              <a:solidFill>
                <a:srgbClr val="00B050"/>
              </a:solidFill>
            </a:endParaRPr>
          </a:p>
          <a:p>
            <a:pPr algn="ctr"/>
            <a:r>
              <a:rPr lang="en-GB" b="1" i="1" dirty="0" smtClean="0">
                <a:solidFill>
                  <a:srgbClr val="00B050"/>
                </a:solidFill>
              </a:rPr>
              <a:t>God’s </a:t>
            </a:r>
            <a:r>
              <a:rPr lang="en-GB" b="1" i="1" dirty="0">
                <a:solidFill>
                  <a:srgbClr val="00B050"/>
                </a:solidFill>
              </a:rPr>
              <a:t>Love.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arn(inVertical)">
                                      <p:cBhvr>
                                        <p:cTn id="7" dur="5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00392" cy="1463675"/>
          </a:xfrm>
          <a:solidFill>
            <a:srgbClr val="FFFF00"/>
          </a:solidFill>
        </p:spPr>
        <p:txBody>
          <a:bodyPr>
            <a:noAutofit/>
          </a:bodyPr>
          <a:lstStyle/>
          <a:p>
            <a:pPr algn="ctr"/>
            <a:r>
              <a:rPr lang="en-GB" sz="4800" dirty="0" smtClean="0">
                <a:solidFill>
                  <a:srgbClr val="00B050"/>
                </a:solidFill>
              </a:rPr>
              <a:t>St. Antony’s CATHOLIC primary School</a:t>
            </a:r>
            <a:endParaRPr lang="en-GB" sz="4800" dirty="0">
              <a:solidFill>
                <a:srgbClr val="00B050"/>
              </a:solidFill>
            </a:endParaRPr>
          </a:p>
        </p:txBody>
      </p:sp>
      <p:sp>
        <p:nvSpPr>
          <p:cNvPr id="4" name="Curved Down Ribbon 3"/>
          <p:cNvSpPr/>
          <p:nvPr/>
        </p:nvSpPr>
        <p:spPr>
          <a:xfrm>
            <a:off x="323528" y="4725144"/>
            <a:ext cx="7704856" cy="1944216"/>
          </a:xfrm>
          <a:prstGeom prst="ellipseRibb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6600"/>
                </a:solidFill>
              </a:rPr>
              <a:t>Learning Together In God’s Love</a:t>
            </a:r>
            <a:endParaRPr lang="en-GB" sz="3200" b="1" dirty="0">
              <a:solidFill>
                <a:srgbClr val="006600"/>
              </a:solidFill>
            </a:endParaRPr>
          </a:p>
        </p:txBody>
      </p:sp>
      <p:pic>
        <p:nvPicPr>
          <p:cNvPr id="6" name="Content Placeholder 5">
            <a:extLst>
              <a:ext uri="{FF2B5EF4-FFF2-40B4-BE49-F238E27FC236}">
                <a16:creationId xmlns:a16="http://schemas.microsoft.com/office/drawing/2014/main" id="{56B9E976-7D57-4870-9A67-0B7A29374BBB}"/>
              </a:ext>
            </a:extLst>
          </p:cNvPr>
          <p:cNvPicPr>
            <a:picLocks noGrp="1" noChangeAspect="1"/>
          </p:cNvPicPr>
          <p:nvPr>
            <p:ph idx="1"/>
          </p:nvPr>
        </p:nvPicPr>
        <p:blipFill>
          <a:blip r:embed="rId3"/>
          <a:stretch>
            <a:fillRect/>
          </a:stretch>
        </p:blipFill>
        <p:spPr>
          <a:xfrm>
            <a:off x="1831876" y="1729953"/>
            <a:ext cx="4032448" cy="2728913"/>
          </a:xfrm>
          <a:prstGeom prst="rect">
            <a:avLst/>
          </a:prstGeom>
        </p:spPr>
      </p:pic>
    </p:spTree>
    <p:extLst>
      <p:ext uri="{BB962C8B-B14F-4D97-AF65-F5344CB8AC3E}">
        <p14:creationId xmlns:p14="http://schemas.microsoft.com/office/powerpoint/2010/main" val="1390389628"/>
      </p:ext>
    </p:extLst>
  </p:cSld>
  <p:clrMapOvr>
    <a:masterClrMapping/>
  </p:clrMapOvr>
  <p:transition spd="slow">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496" y="0"/>
            <a:ext cx="7840792" cy="764704"/>
          </a:xfrm>
          <a:solidFill>
            <a:srgbClr val="92D050"/>
          </a:solidFill>
        </p:spPr>
        <p:txBody>
          <a:bodyPr>
            <a:normAutofit/>
          </a:bodyPr>
          <a:lstStyle/>
          <a:p>
            <a:pPr eaLnBrk="1" fontAlgn="auto" hangingPunct="1">
              <a:spcAft>
                <a:spcPts val="0"/>
              </a:spcAft>
              <a:defRPr/>
            </a:pPr>
            <a:r>
              <a:rPr lang="en-GB" dirty="0" smtClean="0">
                <a:solidFill>
                  <a:srgbClr val="7030A0"/>
                </a:solidFill>
              </a:rPr>
              <a:t>Opening Prayer…LET US Pray</a:t>
            </a:r>
          </a:p>
        </p:txBody>
      </p:sp>
      <p:sp>
        <p:nvSpPr>
          <p:cNvPr id="10243" name="Rectangle 3"/>
          <p:cNvSpPr>
            <a:spLocks noGrp="1" noChangeArrowheads="1"/>
          </p:cNvSpPr>
          <p:nvPr>
            <p:ph sz="half" idx="1"/>
          </p:nvPr>
        </p:nvSpPr>
        <p:spPr>
          <a:xfrm>
            <a:off x="0" y="729274"/>
            <a:ext cx="5832648" cy="6093296"/>
          </a:xfrm>
          <a:solidFill>
            <a:srgbClr val="FFFF00"/>
          </a:solidFill>
        </p:spPr>
        <p:txBody>
          <a:bodyPr/>
          <a:lstStyle/>
          <a:p>
            <a:pPr marL="0" indent="0" eaLnBrk="1" hangingPunct="1">
              <a:lnSpc>
                <a:spcPct val="90000"/>
              </a:lnSpc>
              <a:buFontTx/>
              <a:buNone/>
            </a:pPr>
            <a:r>
              <a:rPr lang="en-GB" sz="2800" dirty="0" smtClean="0"/>
              <a:t>In the name of the Father…</a:t>
            </a:r>
          </a:p>
          <a:p>
            <a:pPr marL="0" indent="0" eaLnBrk="1" hangingPunct="1">
              <a:buFontTx/>
              <a:buNone/>
            </a:pPr>
            <a:r>
              <a:rPr lang="en-GB" sz="2000" b="1" dirty="0" smtClean="0"/>
              <a:t>Lord, let your Spirit of Mercy and Compassion fill us all and teach us your ways. Help us all to strive to become more like you. Inspire us to look to you for guidance with raising and teaching our children. Help each of our children to enjoy their learning and take delight in new discoveries. Help them to persevere in their studies and give them the desire to learn all things well with the support of us- their parents and teachers. </a:t>
            </a:r>
          </a:p>
          <a:p>
            <a:pPr marL="0" indent="0" eaLnBrk="1" hangingPunct="1">
              <a:buFontTx/>
              <a:buNone/>
            </a:pPr>
            <a:r>
              <a:rPr lang="en-GB" sz="2000" b="1" dirty="0" smtClean="0"/>
              <a:t>Bless the staff as they share their knowledge with gentle patience and endeavour always to bring the truth of your word to eager minds. Grant that  we -students, staff, parents and carers may look to you Jesus - the way, the truth, and the life, in this </a:t>
            </a:r>
            <a:r>
              <a:rPr lang="en-GB" sz="2000" b="1" dirty="0" smtClean="0">
                <a:latin typeface="Arial Black" pitchFamily="34" charset="0"/>
              </a:rPr>
              <a:t>New Academic Year</a:t>
            </a:r>
            <a:r>
              <a:rPr lang="en-GB" sz="2000" b="1" dirty="0" smtClean="0"/>
              <a:t> today and for ever. </a:t>
            </a:r>
            <a:r>
              <a:rPr lang="en-GB" sz="2000" dirty="0" smtClean="0"/>
              <a:t> Amen. </a:t>
            </a:r>
            <a:endParaRPr lang="en-GB" sz="2000" dirty="0" smtClean="0">
              <a:cs typeface="Times New Roman" pitchFamily="18" charset="0"/>
            </a:endParaRPr>
          </a:p>
          <a:p>
            <a:pPr marL="0" indent="0" eaLnBrk="1" hangingPunct="1">
              <a:lnSpc>
                <a:spcPct val="90000"/>
              </a:lnSpc>
              <a:buFontTx/>
              <a:buNone/>
            </a:pPr>
            <a:endParaRPr lang="en-GB" sz="1800" dirty="0" smtClean="0"/>
          </a:p>
        </p:txBody>
      </p:sp>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2"/>
          <a:stretch>
            <a:fillRect/>
          </a:stretch>
        </p:blipFill>
        <p:spPr>
          <a:xfrm>
            <a:off x="7876288" y="0"/>
            <a:ext cx="1265384" cy="1412775"/>
          </a:xfrm>
          <a:prstGeom prst="rect">
            <a:avLst/>
          </a:prstGeom>
        </p:spPr>
      </p:pic>
      <p:sp>
        <p:nvSpPr>
          <p:cNvPr id="2" name="AutoShape 2" descr="Faith is Not Knowing What the Future Holds but Knowing Who Holds the Future  SVG Cut file by Creative Fabrica Crafts · Creative Fab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Faith Tells Me God is There | Quotes about god, Faith, Faith in god"/>
          <p:cNvPicPr/>
          <p:nvPr/>
        </p:nvPicPr>
        <p:blipFill rotWithShape="1">
          <a:blip r:embed="rId3">
            <a:extLst>
              <a:ext uri="{28A0092B-C50C-407E-A947-70E740481C1C}">
                <a14:useLocalDpi xmlns:a14="http://schemas.microsoft.com/office/drawing/2010/main" val="0"/>
              </a:ext>
            </a:extLst>
          </a:blip>
          <a:srcRect t="9971" b="21726"/>
          <a:stretch/>
        </p:blipFill>
        <p:spPr bwMode="auto">
          <a:xfrm>
            <a:off x="5864229" y="3212976"/>
            <a:ext cx="3302635" cy="3609594"/>
          </a:xfrm>
          <a:prstGeom prst="rect">
            <a:avLst/>
          </a:prstGeom>
          <a:noFill/>
          <a:ln>
            <a:noFill/>
          </a:ln>
          <a:extLst>
            <a:ext uri="{53640926-AAD7-44D8-BBD7-CCE9431645EC}">
              <a14:shadowObscured xmlns:a14="http://schemas.microsoft.com/office/drawing/2010/main"/>
            </a:ext>
          </a:extLst>
        </p:spPr>
      </p:pic>
      <p:pic>
        <p:nvPicPr>
          <p:cNvPr id="9" name="Picture 8" descr="30,000+ Kids Praying Pictures | Download Free Images on Unsplash"/>
          <p:cNvPicPr/>
          <p:nvPr/>
        </p:nvPicPr>
        <p:blipFill>
          <a:blip r:embed="rId4">
            <a:extLst>
              <a:ext uri="{28A0092B-C50C-407E-A947-70E740481C1C}">
                <a14:useLocalDpi xmlns:a14="http://schemas.microsoft.com/office/drawing/2010/main" val="0"/>
              </a:ext>
            </a:extLst>
          </a:blip>
          <a:srcRect/>
          <a:stretch>
            <a:fillRect/>
          </a:stretch>
        </p:blipFill>
        <p:spPr bwMode="auto">
          <a:xfrm>
            <a:off x="5864230" y="764705"/>
            <a:ext cx="3016884" cy="2433408"/>
          </a:xfrm>
          <a:prstGeom prst="rect">
            <a:avLst/>
          </a:prstGeom>
          <a:noFill/>
          <a:ln>
            <a:noFill/>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692696"/>
          </a:xfrm>
          <a:solidFill>
            <a:srgbClr val="FFFF00"/>
          </a:solidFill>
        </p:spPr>
        <p:txBody>
          <a:bodyPr>
            <a:normAutofit/>
          </a:bodyPr>
          <a:lstStyle/>
          <a:p>
            <a:pPr algn="ctr">
              <a:defRPr/>
            </a:pPr>
            <a:r>
              <a:rPr lang="en-GB" dirty="0" smtClean="0">
                <a:solidFill>
                  <a:srgbClr val="00B050"/>
                </a:solidFill>
              </a:rPr>
              <a:t>Staff Introductions- Year 6</a:t>
            </a:r>
            <a:endParaRPr lang="en-GB" dirty="0">
              <a:solidFill>
                <a:srgbClr val="00B050"/>
              </a:solidFill>
            </a:endParaRPr>
          </a:p>
        </p:txBody>
      </p:sp>
      <p:sp>
        <p:nvSpPr>
          <p:cNvPr id="11267" name="Rectangle 3"/>
          <p:cNvSpPr>
            <a:spLocks noGrp="1" noChangeArrowheads="1"/>
          </p:cNvSpPr>
          <p:nvPr>
            <p:ph idx="1"/>
          </p:nvPr>
        </p:nvSpPr>
        <p:spPr>
          <a:xfrm>
            <a:off x="107504" y="717486"/>
            <a:ext cx="8568952" cy="6140513"/>
          </a:xfrm>
        </p:spPr>
        <p:txBody>
          <a:bodyPr/>
          <a:lstStyle/>
          <a:p>
            <a:pPr marL="0" indent="0" eaLnBrk="1" hangingPunct="1">
              <a:buFontTx/>
              <a:buNone/>
            </a:pPr>
            <a:r>
              <a:rPr lang="en-GB" sz="3000" b="1" dirty="0" smtClean="0">
                <a:solidFill>
                  <a:srgbClr val="7030A0"/>
                </a:solidFill>
              </a:rPr>
              <a:t>Mrs Moore </a:t>
            </a:r>
            <a:r>
              <a:rPr lang="en-GB" sz="3000" dirty="0" smtClean="0"/>
              <a:t>– </a:t>
            </a:r>
            <a:r>
              <a:rPr lang="en-GB" sz="3000" b="1" dirty="0" smtClean="0"/>
              <a:t>Head Teacher</a:t>
            </a:r>
          </a:p>
          <a:p>
            <a:pPr marL="0" indent="0" eaLnBrk="1" hangingPunct="1">
              <a:buFontTx/>
              <a:buNone/>
            </a:pPr>
            <a:r>
              <a:rPr lang="en-GB" sz="3000" b="1" dirty="0" smtClean="0">
                <a:solidFill>
                  <a:srgbClr val="7030A0"/>
                </a:solidFill>
              </a:rPr>
              <a:t>Miss Wade</a:t>
            </a:r>
            <a:r>
              <a:rPr lang="en-GB" sz="3000" b="1" dirty="0" smtClean="0">
                <a:solidFill>
                  <a:srgbClr val="00B050"/>
                </a:solidFill>
              </a:rPr>
              <a:t>- </a:t>
            </a:r>
            <a:r>
              <a:rPr lang="en-GB" sz="3000" b="1" dirty="0" smtClean="0"/>
              <a:t>Deputy Head,  Whole School Curriculum Lead  &amp; Phase Lead for KS2 (3-6)</a:t>
            </a:r>
          </a:p>
          <a:p>
            <a:pPr marL="0" indent="0" eaLnBrk="1" hangingPunct="1">
              <a:buNone/>
            </a:pPr>
            <a:r>
              <a:rPr lang="en-GB" sz="3000" b="1" dirty="0" smtClean="0">
                <a:solidFill>
                  <a:srgbClr val="7030A0"/>
                </a:solidFill>
              </a:rPr>
              <a:t>Mrs McDonald </a:t>
            </a:r>
            <a:r>
              <a:rPr lang="en-GB" sz="3000" b="1" dirty="0" smtClean="0">
                <a:solidFill>
                  <a:srgbClr val="00B050"/>
                </a:solidFill>
              </a:rPr>
              <a:t>- </a:t>
            </a:r>
            <a:r>
              <a:rPr lang="en-GB" sz="3000" b="1" dirty="0" smtClean="0"/>
              <a:t>Assistant </a:t>
            </a:r>
            <a:r>
              <a:rPr lang="en-GB" sz="3000" b="1" dirty="0"/>
              <a:t>Head, </a:t>
            </a:r>
            <a:r>
              <a:rPr lang="en-GB" sz="3000" b="1" dirty="0" smtClean="0"/>
              <a:t>Assessment </a:t>
            </a:r>
            <a:r>
              <a:rPr lang="en-GB" sz="3000" b="1" dirty="0"/>
              <a:t>Lead  &amp; Phase Lead for </a:t>
            </a:r>
            <a:r>
              <a:rPr lang="en-GB" sz="3000" b="1" dirty="0" smtClean="0"/>
              <a:t>KS1 (1&amp;2)</a:t>
            </a:r>
            <a:endParaRPr lang="en-GB" sz="3000" b="1" dirty="0"/>
          </a:p>
          <a:p>
            <a:pPr marL="0" indent="0" eaLnBrk="1" hangingPunct="1">
              <a:buFontTx/>
              <a:buNone/>
            </a:pPr>
            <a:r>
              <a:rPr lang="en-GB" sz="3000" b="1" dirty="0" smtClean="0">
                <a:solidFill>
                  <a:srgbClr val="7030A0"/>
                </a:solidFill>
              </a:rPr>
              <a:t>Miss Baptiste</a:t>
            </a:r>
            <a:r>
              <a:rPr lang="en-GB" sz="3000" b="1" dirty="0" smtClean="0">
                <a:solidFill>
                  <a:srgbClr val="00B050"/>
                </a:solidFill>
              </a:rPr>
              <a:t> </a:t>
            </a:r>
            <a:r>
              <a:rPr lang="en-GB" sz="3000" dirty="0" smtClean="0"/>
              <a:t>– </a:t>
            </a:r>
            <a:r>
              <a:rPr lang="en-GB" sz="3000" b="1" dirty="0" smtClean="0"/>
              <a:t>AAHT,SENCO/Inclusion Manager, Transition Lead KS2 &amp; EYFS Lead (MAT Cover)</a:t>
            </a:r>
          </a:p>
          <a:p>
            <a:pPr marL="0" indent="0" eaLnBrk="1" hangingPunct="1">
              <a:buFontTx/>
              <a:buNone/>
            </a:pPr>
            <a:r>
              <a:rPr lang="en-GB" sz="3000" b="1" dirty="0" smtClean="0">
                <a:solidFill>
                  <a:srgbClr val="7030A0"/>
                </a:solidFill>
              </a:rPr>
              <a:t>Mrs </a:t>
            </a:r>
            <a:r>
              <a:rPr lang="en-GB" sz="3000" b="1" dirty="0" err="1" smtClean="0">
                <a:solidFill>
                  <a:srgbClr val="7030A0"/>
                </a:solidFill>
              </a:rPr>
              <a:t>Uthman</a:t>
            </a:r>
            <a:r>
              <a:rPr lang="en-GB" sz="3000" b="1" dirty="0" smtClean="0"/>
              <a:t>- Year 6 Class Teacher -Almond</a:t>
            </a:r>
          </a:p>
          <a:p>
            <a:pPr marL="0" lvl="0" indent="0" eaLnBrk="1" hangingPunct="1">
              <a:buClr>
                <a:srgbClr val="B13F9A"/>
              </a:buClr>
              <a:buNone/>
            </a:pPr>
            <a:r>
              <a:rPr lang="en-GB" sz="3000" b="1" dirty="0" smtClean="0">
                <a:solidFill>
                  <a:srgbClr val="7030A0"/>
                </a:solidFill>
              </a:rPr>
              <a:t>Mrs Vivian </a:t>
            </a:r>
            <a:r>
              <a:rPr lang="en-GB" sz="3000" b="1" dirty="0" err="1" smtClean="0">
                <a:solidFill>
                  <a:srgbClr val="7030A0"/>
                </a:solidFill>
              </a:rPr>
              <a:t>Oforiwaa</a:t>
            </a:r>
            <a:r>
              <a:rPr lang="en-GB" sz="3000" b="1" dirty="0" smtClean="0">
                <a:solidFill>
                  <a:srgbClr val="7030A0"/>
                </a:solidFill>
              </a:rPr>
              <a:t>- </a:t>
            </a:r>
            <a:r>
              <a:rPr lang="en-GB" sz="3000" b="1" dirty="0" smtClean="0"/>
              <a:t>Yr. 6/KS2 Teacher </a:t>
            </a:r>
          </a:p>
          <a:p>
            <a:pPr marL="0" lvl="0" indent="0" eaLnBrk="1" hangingPunct="1">
              <a:buClr>
                <a:srgbClr val="B13F9A"/>
              </a:buClr>
              <a:buNone/>
            </a:pPr>
            <a:r>
              <a:rPr lang="en-GB" sz="3000" b="1" dirty="0" smtClean="0">
                <a:solidFill>
                  <a:srgbClr val="7030A0"/>
                </a:solidFill>
              </a:rPr>
              <a:t>Miss Hussein-</a:t>
            </a:r>
            <a:r>
              <a:rPr lang="en-GB" sz="3000" b="1" dirty="0" smtClean="0"/>
              <a:t> </a:t>
            </a:r>
            <a:r>
              <a:rPr lang="en-GB" sz="3000" b="1" dirty="0"/>
              <a:t>Yr. 6 </a:t>
            </a:r>
            <a:r>
              <a:rPr lang="en-GB" sz="3000" b="1" dirty="0" smtClean="0"/>
              <a:t>Teacher/Art&amp; DT –KS2</a:t>
            </a:r>
            <a:endParaRPr lang="en-GB" sz="3000" b="1" dirty="0" smtClean="0">
              <a:solidFill>
                <a:srgbClr val="7030A0"/>
              </a:solidFill>
            </a:endParaRPr>
          </a:p>
          <a:p>
            <a:pPr marL="0" lvl="0" indent="0" eaLnBrk="1" hangingPunct="1">
              <a:buClr>
                <a:srgbClr val="B13F9A"/>
              </a:buClr>
              <a:buNone/>
            </a:pPr>
            <a:r>
              <a:rPr lang="en-GB" sz="3000" b="1" dirty="0" smtClean="0">
                <a:solidFill>
                  <a:srgbClr val="7030A0"/>
                </a:solidFill>
              </a:rPr>
              <a:t>Mrs </a:t>
            </a:r>
            <a:r>
              <a:rPr lang="en-GB" sz="3000" b="1" i="1" dirty="0" err="1" smtClean="0">
                <a:solidFill>
                  <a:srgbClr val="7030A0"/>
                </a:solidFill>
              </a:rPr>
              <a:t>Radia</a:t>
            </a:r>
            <a:r>
              <a:rPr lang="en-GB" sz="3000" i="1" dirty="0" smtClean="0"/>
              <a:t>-</a:t>
            </a:r>
            <a:r>
              <a:rPr lang="en-GB" sz="3000" b="1" i="1" dirty="0" smtClean="0"/>
              <a:t>HLTA/ Yr. 6 Interventions</a:t>
            </a:r>
          </a:p>
          <a:p>
            <a:pPr marL="0" indent="0" eaLnBrk="1" hangingPunct="1">
              <a:buFontTx/>
              <a:buNone/>
            </a:pPr>
            <a:endParaRPr lang="en-GB" sz="3000" b="1" dirty="0" smtClean="0"/>
          </a:p>
          <a:p>
            <a:pPr marL="0" indent="0" eaLnBrk="1" hangingPunct="1">
              <a:buFontTx/>
              <a:buNone/>
            </a:pPr>
            <a:endParaRPr lang="en-GB" sz="3000" b="1" i="1" dirty="0" smtClean="0"/>
          </a:p>
        </p:txBody>
      </p:sp>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2"/>
          <a:stretch>
            <a:fillRect/>
          </a:stretch>
        </p:blipFill>
        <p:spPr>
          <a:xfrm>
            <a:off x="7876288" y="0"/>
            <a:ext cx="1265384" cy="14127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07504" y="116632"/>
            <a:ext cx="7862540" cy="1154432"/>
          </a:xfrm>
          <a:solidFill>
            <a:srgbClr val="FFFF00"/>
          </a:solidFill>
        </p:spPr>
        <p:txBody>
          <a:bodyPr/>
          <a:lstStyle/>
          <a:p>
            <a:pPr eaLnBrk="1" fontAlgn="auto" hangingPunct="1">
              <a:spcAft>
                <a:spcPts val="0"/>
              </a:spcAft>
              <a:defRPr/>
            </a:pPr>
            <a:r>
              <a:rPr lang="en-GB" dirty="0" smtClean="0">
                <a:solidFill>
                  <a:srgbClr val="7030A0"/>
                </a:solidFill>
                <a:latin typeface="Rockwell" pitchFamily="18" charset="0"/>
              </a:rPr>
              <a:t>Aims of this meeting</a:t>
            </a:r>
            <a:r>
              <a:rPr lang="en-GB" dirty="0" smtClean="0">
                <a:solidFill>
                  <a:srgbClr val="7030A0"/>
                </a:solidFill>
              </a:rPr>
              <a:t> </a:t>
            </a:r>
          </a:p>
        </p:txBody>
      </p:sp>
      <p:sp>
        <p:nvSpPr>
          <p:cNvPr id="182275" name="Rectangle 3"/>
          <p:cNvSpPr>
            <a:spLocks noGrp="1" noChangeArrowheads="1"/>
          </p:cNvSpPr>
          <p:nvPr>
            <p:ph idx="1"/>
          </p:nvPr>
        </p:nvSpPr>
        <p:spPr>
          <a:xfrm>
            <a:off x="0" y="1405951"/>
            <a:ext cx="8243888" cy="5407425"/>
          </a:xfrm>
        </p:spPr>
        <p:txBody>
          <a:bodyPr/>
          <a:lstStyle/>
          <a:p>
            <a:pPr eaLnBrk="1" hangingPunct="1"/>
            <a:r>
              <a:rPr lang="en-GB" dirty="0">
                <a:latin typeface="Rockwell" pitchFamily="18" charset="0"/>
              </a:rPr>
              <a:t>To </a:t>
            </a:r>
            <a:r>
              <a:rPr lang="en-GB" dirty="0" smtClean="0">
                <a:latin typeface="Rockwell" pitchFamily="18" charset="0"/>
              </a:rPr>
              <a:t>introduce you to the Leadership &amp; Year 6 Team</a:t>
            </a:r>
            <a:endParaRPr lang="en-GB" dirty="0">
              <a:latin typeface="Rockwell" pitchFamily="18" charset="0"/>
            </a:endParaRPr>
          </a:p>
          <a:p>
            <a:pPr eaLnBrk="1" hangingPunct="1"/>
            <a:r>
              <a:rPr lang="en-GB" dirty="0" smtClean="0">
                <a:latin typeface="Rockwell" pitchFamily="18" charset="0"/>
              </a:rPr>
              <a:t>For Staff To Meet and Induct Year 6 Parents</a:t>
            </a:r>
          </a:p>
          <a:p>
            <a:pPr eaLnBrk="1" hangingPunct="1"/>
            <a:r>
              <a:rPr lang="en-GB" dirty="0" smtClean="0">
                <a:latin typeface="Rockwell" pitchFamily="18" charset="0"/>
              </a:rPr>
              <a:t>Share salient schools policies and procedures</a:t>
            </a:r>
          </a:p>
          <a:p>
            <a:pPr eaLnBrk="1" hangingPunct="1"/>
            <a:r>
              <a:rPr lang="en-GB" dirty="0" smtClean="0">
                <a:latin typeface="Rockwell" pitchFamily="18" charset="0"/>
              </a:rPr>
              <a:t>Share school expectations  for year 6</a:t>
            </a:r>
          </a:p>
          <a:p>
            <a:pPr eaLnBrk="1" hangingPunct="1"/>
            <a:r>
              <a:rPr lang="en-GB" dirty="0" smtClean="0">
                <a:latin typeface="Rockwell" pitchFamily="18" charset="0"/>
              </a:rPr>
              <a:t>To Discuss The RSHE Curriculum: TEN </a:t>
            </a:r>
            <a:r>
              <a:rPr lang="en-GB" dirty="0" err="1" smtClean="0">
                <a:latin typeface="Rockwell" pitchFamily="18" charset="0"/>
              </a:rPr>
              <a:t>TEN</a:t>
            </a:r>
            <a:endParaRPr lang="en-GB" dirty="0" smtClean="0">
              <a:latin typeface="Rockwell" pitchFamily="18" charset="0"/>
            </a:endParaRPr>
          </a:p>
          <a:p>
            <a:pPr eaLnBrk="1" hangingPunct="1"/>
            <a:r>
              <a:rPr lang="en-GB" dirty="0" smtClean="0">
                <a:latin typeface="Rockwell" pitchFamily="18" charset="0"/>
              </a:rPr>
              <a:t>Review of  behaviour management  across Yr. 6</a:t>
            </a:r>
          </a:p>
          <a:p>
            <a:pPr eaLnBrk="1" hangingPunct="1"/>
            <a:r>
              <a:rPr lang="en-GB" dirty="0" smtClean="0">
                <a:latin typeface="Rockwell" pitchFamily="18" charset="0"/>
              </a:rPr>
              <a:t>To review the home/school agreement</a:t>
            </a:r>
          </a:p>
          <a:p>
            <a:pPr eaLnBrk="1" hangingPunct="1"/>
            <a:r>
              <a:rPr lang="en-GB" dirty="0" smtClean="0">
                <a:latin typeface="Rockwell" pitchFamily="18" charset="0"/>
              </a:rPr>
              <a:t>To discuss year 6 Transition To Secondary School</a:t>
            </a:r>
          </a:p>
          <a:p>
            <a:pPr eaLnBrk="1" hangingPunct="1"/>
            <a:r>
              <a:rPr lang="en-GB" dirty="0" smtClean="0">
                <a:latin typeface="Rockwell" pitchFamily="18" charset="0"/>
              </a:rPr>
              <a:t>To discuss plans for year 6 end of your events</a:t>
            </a:r>
          </a:p>
          <a:p>
            <a:pPr eaLnBrk="1" hangingPunct="1"/>
            <a:r>
              <a:rPr lang="en-GB" dirty="0" smtClean="0">
                <a:latin typeface="Rockwell" pitchFamily="18" charset="0"/>
              </a:rPr>
              <a:t>To meet your year 6 Teachers</a:t>
            </a:r>
          </a:p>
        </p:txBody>
      </p:sp>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4"/>
          <a:stretch>
            <a:fillRect/>
          </a:stretch>
        </p:blipFill>
        <p:spPr>
          <a:xfrm>
            <a:off x="6876256" y="25185"/>
            <a:ext cx="1265384" cy="1245880"/>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2275">
                                            <p:txEl>
                                              <p:pRg st="6" end="6"/>
                                            </p:txEl>
                                          </p:spTgt>
                                        </p:tgtEl>
                                        <p:attrNameLst>
                                          <p:attrName>style.visibility</p:attrName>
                                        </p:attrNameLst>
                                      </p:cBhvr>
                                      <p:to>
                                        <p:strVal val="visible"/>
                                      </p:to>
                                    </p:set>
                                    <p:anim calcmode="lin" valueType="num">
                                      <p:cBhvr additive="base">
                                        <p:cTn id="43" dur="500" fill="hold"/>
                                        <p:tgtEl>
                                          <p:spTgt spid="182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2275">
                                            <p:txEl>
                                              <p:pRg st="7" end="7"/>
                                            </p:txEl>
                                          </p:spTgt>
                                        </p:tgtEl>
                                        <p:attrNameLst>
                                          <p:attrName>style.visibility</p:attrName>
                                        </p:attrNameLst>
                                      </p:cBhvr>
                                      <p:to>
                                        <p:strVal val="visible"/>
                                      </p:to>
                                    </p:set>
                                    <p:anim calcmode="lin" valueType="num">
                                      <p:cBhvr additive="base">
                                        <p:cTn id="49" dur="500" fill="hold"/>
                                        <p:tgtEl>
                                          <p:spTgt spid="1822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22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2275">
                                            <p:txEl>
                                              <p:pRg st="8" end="8"/>
                                            </p:txEl>
                                          </p:spTgt>
                                        </p:tgtEl>
                                        <p:attrNameLst>
                                          <p:attrName>style.visibility</p:attrName>
                                        </p:attrNameLst>
                                      </p:cBhvr>
                                      <p:to>
                                        <p:strVal val="visible"/>
                                      </p:to>
                                    </p:set>
                                    <p:anim calcmode="lin" valueType="num">
                                      <p:cBhvr additive="base">
                                        <p:cTn id="55" dur="500" fill="hold"/>
                                        <p:tgtEl>
                                          <p:spTgt spid="18227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22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2275">
                                            <p:txEl>
                                              <p:pRg st="9" end="9"/>
                                            </p:txEl>
                                          </p:spTgt>
                                        </p:tgtEl>
                                        <p:attrNameLst>
                                          <p:attrName>style.visibility</p:attrName>
                                        </p:attrNameLst>
                                      </p:cBhvr>
                                      <p:to>
                                        <p:strVal val="visible"/>
                                      </p:to>
                                    </p:set>
                                    <p:anim calcmode="lin" valueType="num">
                                      <p:cBhvr additive="base">
                                        <p:cTn id="61" dur="500" fill="hold"/>
                                        <p:tgtEl>
                                          <p:spTgt spid="18227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8227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normAutofit/>
          </a:bodyPr>
          <a:lstStyle/>
          <a:p>
            <a:pPr eaLnBrk="1" fontAlgn="auto" hangingPunct="1">
              <a:spcAft>
                <a:spcPts val="0"/>
              </a:spcAft>
              <a:defRPr/>
            </a:pPr>
            <a:r>
              <a:rPr lang="en-GB" sz="4000" dirty="0" smtClean="0">
                <a:solidFill>
                  <a:srgbClr val="00B050"/>
                </a:solidFill>
                <a:latin typeface="Cooper Black" pitchFamily="18" charset="0"/>
                <a:cs typeface="Andalus" pitchFamily="18" charset="-78"/>
              </a:rPr>
              <a:t>Our School Motto:</a:t>
            </a:r>
            <a:endParaRPr lang="en-GB" sz="4000" dirty="0">
              <a:solidFill>
                <a:srgbClr val="00B050"/>
              </a:solidFill>
              <a:latin typeface="Cooper Black" pitchFamily="18" charset="0"/>
              <a:cs typeface="Andalus" pitchFamily="18" charset="-78"/>
            </a:endParaRPr>
          </a:p>
        </p:txBody>
      </p:sp>
      <p:sp>
        <p:nvSpPr>
          <p:cNvPr id="15363" name="Content Placeholder 3"/>
          <p:cNvSpPr>
            <a:spLocks noGrp="1"/>
          </p:cNvSpPr>
          <p:nvPr>
            <p:ph idx="1"/>
          </p:nvPr>
        </p:nvSpPr>
        <p:spPr>
          <a:xfrm>
            <a:off x="6080" y="44624"/>
            <a:ext cx="9030416" cy="6696744"/>
          </a:xfrm>
        </p:spPr>
        <p:txBody>
          <a:bodyPr/>
          <a:lstStyle/>
          <a:p>
            <a:pPr algn="ctr" eaLnBrk="1" hangingPunct="1">
              <a:buFont typeface="Wingdings 2" pitchFamily="18" charset="2"/>
              <a:buNone/>
            </a:pPr>
            <a:endParaRPr lang="en-GB" sz="3600" b="1" i="1" dirty="0" smtClean="0">
              <a:solidFill>
                <a:srgbClr val="00B050"/>
              </a:solidFill>
              <a:latin typeface="Arial Black" pitchFamily="34" charset="0"/>
            </a:endParaRPr>
          </a:p>
          <a:p>
            <a:pPr algn="ctr" eaLnBrk="1" hangingPunct="1">
              <a:buFont typeface="Wingdings 2" pitchFamily="18" charset="2"/>
              <a:buNone/>
            </a:pPr>
            <a:endParaRPr lang="en-GB" sz="3600" b="1" i="1" dirty="0" smtClean="0">
              <a:solidFill>
                <a:srgbClr val="00B050"/>
              </a:solidFill>
              <a:latin typeface="Arial Black" pitchFamily="34" charset="0"/>
            </a:endParaRPr>
          </a:p>
          <a:p>
            <a:pPr algn="ctr" eaLnBrk="1" hangingPunct="1">
              <a:buFont typeface="Wingdings 2" pitchFamily="18" charset="2"/>
              <a:buNone/>
            </a:pPr>
            <a:r>
              <a:rPr lang="en-GB" sz="3600" b="1" i="1" dirty="0" smtClean="0">
                <a:solidFill>
                  <a:srgbClr val="00B050"/>
                </a:solidFill>
                <a:latin typeface="Arial Black" pitchFamily="34" charset="0"/>
              </a:rPr>
              <a:t>Learning Together In God’s Love</a:t>
            </a:r>
          </a:p>
          <a:p>
            <a:pPr eaLnBrk="1" hangingPunct="1">
              <a:buFont typeface="Wingdings 2" pitchFamily="18" charset="2"/>
              <a:buNone/>
            </a:pPr>
            <a:r>
              <a:rPr lang="en-GB" sz="2000" b="1" i="1" dirty="0" smtClean="0">
                <a:latin typeface="Arial Black" pitchFamily="34" charset="0"/>
              </a:rPr>
              <a:t>Our School Council -Pupil Leaders To Be Elected This Term</a:t>
            </a:r>
          </a:p>
          <a:p>
            <a:pPr eaLnBrk="1" hangingPunct="1"/>
            <a:r>
              <a:rPr lang="en-GB" sz="2000" b="1" i="1" dirty="0" smtClean="0">
                <a:solidFill>
                  <a:srgbClr val="7030A0"/>
                </a:solidFill>
                <a:latin typeface="Arial Black" pitchFamily="34" charset="0"/>
              </a:rPr>
              <a:t>Head Boy  &amp;  2 Deputy Head Boys </a:t>
            </a:r>
          </a:p>
          <a:p>
            <a:pPr eaLnBrk="1" hangingPunct="1"/>
            <a:r>
              <a:rPr lang="en-GB" sz="2000" b="1" i="1" dirty="0" smtClean="0">
                <a:solidFill>
                  <a:srgbClr val="7030A0"/>
                </a:solidFill>
                <a:latin typeface="Arial Black" pitchFamily="34" charset="0"/>
              </a:rPr>
              <a:t>Head Girl   &amp; 2 Deputy Head Girls</a:t>
            </a:r>
          </a:p>
          <a:p>
            <a:pPr eaLnBrk="1" hangingPunct="1"/>
            <a:r>
              <a:rPr lang="en-GB" sz="2000" b="1" i="1" dirty="0" smtClean="0">
                <a:solidFill>
                  <a:srgbClr val="7030A0"/>
                </a:solidFill>
                <a:latin typeface="Arial Black" pitchFamily="34" charset="0"/>
              </a:rPr>
              <a:t>5 House Captains and  2 Vice Captains each</a:t>
            </a:r>
          </a:p>
          <a:p>
            <a:pPr eaLnBrk="1" hangingPunct="1"/>
            <a:r>
              <a:rPr lang="en-GB" sz="2000" b="1" i="1" dirty="0" smtClean="0">
                <a:solidFill>
                  <a:srgbClr val="7030A0"/>
                </a:solidFill>
                <a:latin typeface="Arial Black" pitchFamily="34" charset="0"/>
              </a:rPr>
              <a:t>Prefects</a:t>
            </a:r>
          </a:p>
          <a:p>
            <a:pPr marL="0" indent="0" eaLnBrk="1" hangingPunct="1">
              <a:buNone/>
            </a:pPr>
            <a:r>
              <a:rPr lang="en-GB" sz="2000" b="1" i="1" dirty="0" smtClean="0">
                <a:solidFill>
                  <a:srgbClr val="FF0000"/>
                </a:solidFill>
                <a:latin typeface="Arial Black" pitchFamily="34" charset="0"/>
              </a:rPr>
              <a:t>Their role </a:t>
            </a:r>
            <a:r>
              <a:rPr lang="en-GB" sz="2000" b="1" i="1" dirty="0" smtClean="0">
                <a:latin typeface="Arial Black" pitchFamily="34" charset="0"/>
              </a:rPr>
              <a:t>is to be the living example of what it means </a:t>
            </a:r>
          </a:p>
          <a:p>
            <a:pPr marL="0" indent="0" eaLnBrk="1" hangingPunct="1">
              <a:buNone/>
            </a:pPr>
            <a:r>
              <a:rPr lang="en-GB" sz="2000" b="1" i="1" dirty="0" smtClean="0">
                <a:latin typeface="Arial Black" pitchFamily="34" charset="0"/>
              </a:rPr>
              <a:t>to be a positive, productive and progressive pupil at St Antony’s. The roles are about </a:t>
            </a:r>
            <a:r>
              <a:rPr lang="en-GB" sz="2000" b="1" i="1" dirty="0" smtClean="0">
                <a:solidFill>
                  <a:srgbClr val="FF0000"/>
                </a:solidFill>
                <a:latin typeface="Arial Black" pitchFamily="34" charset="0"/>
              </a:rPr>
              <a:t>giving generous service </a:t>
            </a:r>
            <a:r>
              <a:rPr lang="en-GB" sz="2000" b="1" i="1" dirty="0" smtClean="0">
                <a:latin typeface="Arial Black" pitchFamily="34" charset="0"/>
              </a:rPr>
              <a:t>to school &amp; community … it is not a crown or badge</a:t>
            </a:r>
          </a:p>
          <a:p>
            <a:pPr marL="0" indent="0" eaLnBrk="1" hangingPunct="1">
              <a:buNone/>
            </a:pPr>
            <a:r>
              <a:rPr lang="en-GB" sz="2000" b="1" i="1" dirty="0" smtClean="0">
                <a:solidFill>
                  <a:srgbClr val="FF0000"/>
                </a:solidFill>
                <a:latin typeface="Arial Black" pitchFamily="34" charset="0"/>
              </a:rPr>
              <a:t>They are required to </a:t>
            </a:r>
            <a:r>
              <a:rPr lang="en-GB" sz="2000" b="1" i="1" dirty="0" smtClean="0">
                <a:latin typeface="Arial Black" pitchFamily="34" charset="0"/>
              </a:rPr>
              <a:t>: </a:t>
            </a:r>
            <a:r>
              <a:rPr lang="en-GB" sz="2000" b="1" i="1" dirty="0" smtClean="0">
                <a:solidFill>
                  <a:srgbClr val="7030A0"/>
                </a:solidFill>
                <a:latin typeface="Arial Black" pitchFamily="34" charset="0"/>
              </a:rPr>
              <a:t>LEAD BY EXAMPLE IN BEHAVIOUR,</a:t>
            </a:r>
          </a:p>
          <a:p>
            <a:pPr marL="0" indent="0" eaLnBrk="1" hangingPunct="1">
              <a:buNone/>
            </a:pPr>
            <a:r>
              <a:rPr lang="en-GB" sz="2000" b="1" i="1" dirty="0" smtClean="0">
                <a:solidFill>
                  <a:srgbClr val="7030A0"/>
                </a:solidFill>
                <a:latin typeface="Arial Black" pitchFamily="34" charset="0"/>
              </a:rPr>
              <a:t>WORK ETHICS, ATTITUDE AND APPROACH TO LEARNING </a:t>
            </a:r>
          </a:p>
          <a:p>
            <a:pPr eaLnBrk="1" hangingPunct="1">
              <a:buFont typeface="Wingdings 2" pitchFamily="18" charset="2"/>
              <a:buNone/>
            </a:pPr>
            <a:r>
              <a:rPr lang="en-GB" sz="2000" b="1" i="1" dirty="0" smtClean="0">
                <a:latin typeface="Arial Black" pitchFamily="34" charset="0"/>
              </a:rPr>
              <a:t>Those interested must write a letter stating why they </a:t>
            </a:r>
          </a:p>
          <a:p>
            <a:pPr eaLnBrk="1" hangingPunct="1">
              <a:buFont typeface="Wingdings 2" pitchFamily="18" charset="2"/>
              <a:buNone/>
            </a:pPr>
            <a:r>
              <a:rPr lang="en-GB" sz="2000" b="1" i="1" dirty="0" smtClean="0">
                <a:latin typeface="Arial Black" pitchFamily="34" charset="0"/>
              </a:rPr>
              <a:t>should be elected  to persuade the children and staff </a:t>
            </a:r>
          </a:p>
          <a:p>
            <a:pPr eaLnBrk="1" hangingPunct="1">
              <a:buFont typeface="Wingdings 2" pitchFamily="18" charset="2"/>
              <a:buNone/>
            </a:pPr>
            <a:endParaRPr lang="en-GB" sz="2000" b="1" i="1" dirty="0" smtClean="0">
              <a:latin typeface="Arial Black" pitchFamily="34" charset="0"/>
            </a:endParaRPr>
          </a:p>
          <a:p>
            <a:pPr algn="ctr" eaLnBrk="1" hangingPunct="1">
              <a:buFont typeface="Wingdings 2" pitchFamily="18" charset="2"/>
              <a:buNone/>
            </a:pPr>
            <a:endParaRPr lang="en-GB" sz="2000" b="1" i="1" dirty="0" smtClean="0">
              <a:solidFill>
                <a:srgbClr val="0070C0"/>
              </a:solidFill>
              <a:latin typeface="Arial Black" pitchFamily="34" charset="0"/>
            </a:endParaRPr>
          </a:p>
        </p:txBody>
      </p:sp>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2"/>
          <a:stretch>
            <a:fillRect/>
          </a:stretch>
        </p:blipFill>
        <p:spPr>
          <a:xfrm>
            <a:off x="7899152" y="0"/>
            <a:ext cx="1265384" cy="14127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anim calcmode="lin" valueType="num">
                                      <p:cBhvr>
                                        <p:cTn id="23" dur="500" fill="hold"/>
                                        <p:tgtEl>
                                          <p:spTgt spid="15363">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15363">
                                            <p:txEl>
                                              <p:pRg st="8" end="8"/>
                                            </p:txEl>
                                          </p:spTgt>
                                        </p:tgtEl>
                                        <p:attrNameLst>
                                          <p:attrName>ppt_h</p:attrName>
                                        </p:attrNameLst>
                                      </p:cBhvr>
                                      <p:tavLst>
                                        <p:tav tm="0">
                                          <p:val>
                                            <p:fltVal val="0"/>
                                          </p:val>
                                        </p:tav>
                                        <p:tav tm="100000">
                                          <p:val>
                                            <p:strVal val="#ppt_h"/>
                                          </p:val>
                                        </p:tav>
                                      </p:tavLst>
                                    </p:anim>
                                    <p:animEffect transition="in" filter="fade">
                                      <p:cBhvr>
                                        <p:cTn id="25" dur="500"/>
                                        <p:tgtEl>
                                          <p:spTgt spid="1536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363">
                                            <p:txEl>
                                              <p:pRg st="9" end="9"/>
                                            </p:txEl>
                                          </p:spTgt>
                                        </p:tgtEl>
                                        <p:attrNameLst>
                                          <p:attrName>style.visibility</p:attrName>
                                        </p:attrNameLst>
                                      </p:cBhvr>
                                      <p:to>
                                        <p:strVal val="visible"/>
                                      </p:to>
                                    </p:set>
                                    <p:anim calcmode="lin" valueType="num">
                                      <p:cBhvr>
                                        <p:cTn id="30" dur="500" fill="hold"/>
                                        <p:tgtEl>
                                          <p:spTgt spid="15363">
                                            <p:txEl>
                                              <p:pRg st="9" end="9"/>
                                            </p:txEl>
                                          </p:spTgt>
                                        </p:tgtEl>
                                        <p:attrNameLst>
                                          <p:attrName>ppt_w</p:attrName>
                                        </p:attrNameLst>
                                      </p:cBhvr>
                                      <p:tavLst>
                                        <p:tav tm="0">
                                          <p:val>
                                            <p:fltVal val="0"/>
                                          </p:val>
                                        </p:tav>
                                        <p:tav tm="100000">
                                          <p:val>
                                            <p:strVal val="#ppt_w"/>
                                          </p:val>
                                        </p:tav>
                                      </p:tavLst>
                                    </p:anim>
                                    <p:anim calcmode="lin" valueType="num">
                                      <p:cBhvr>
                                        <p:cTn id="31" dur="500" fill="hold"/>
                                        <p:tgtEl>
                                          <p:spTgt spid="15363">
                                            <p:txEl>
                                              <p:pRg st="9" end="9"/>
                                            </p:txEl>
                                          </p:spTgt>
                                        </p:tgtEl>
                                        <p:attrNameLst>
                                          <p:attrName>ppt_h</p:attrName>
                                        </p:attrNameLst>
                                      </p:cBhvr>
                                      <p:tavLst>
                                        <p:tav tm="0">
                                          <p:val>
                                            <p:fltVal val="0"/>
                                          </p:val>
                                        </p:tav>
                                        <p:tav tm="100000">
                                          <p:val>
                                            <p:strVal val="#ppt_h"/>
                                          </p:val>
                                        </p:tav>
                                      </p:tavLst>
                                    </p:anim>
                                    <p:animEffect transition="in" filter="fade">
                                      <p:cBhvr>
                                        <p:cTn id="32" dur="500"/>
                                        <p:tgtEl>
                                          <p:spTgt spid="1536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363">
                                            <p:txEl>
                                              <p:pRg st="10" end="10"/>
                                            </p:txEl>
                                          </p:spTgt>
                                        </p:tgtEl>
                                        <p:attrNameLst>
                                          <p:attrName>style.visibility</p:attrName>
                                        </p:attrNameLst>
                                      </p:cBhvr>
                                      <p:to>
                                        <p:strVal val="visible"/>
                                      </p:to>
                                    </p:set>
                                    <p:animEffect transition="in" filter="randombar(horizontal)">
                                      <p:cBhvr>
                                        <p:cTn id="37" dur="500"/>
                                        <p:tgtEl>
                                          <p:spTgt spid="15363">
                                            <p:txEl>
                                              <p:pRg st="1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15363">
                                            <p:txEl>
                                              <p:pRg st="11" end="11"/>
                                            </p:txEl>
                                          </p:spTgt>
                                        </p:tgtEl>
                                        <p:attrNameLst>
                                          <p:attrName>style.visibility</p:attrName>
                                        </p:attrNameLst>
                                      </p:cBhvr>
                                      <p:to>
                                        <p:strVal val="visible"/>
                                      </p:to>
                                    </p:set>
                                    <p:animEffect transition="in" filter="randombar(horizontal)">
                                      <p:cBhvr>
                                        <p:cTn id="40" dur="500"/>
                                        <p:tgtEl>
                                          <p:spTgt spid="15363">
                                            <p:txEl>
                                              <p:pRg st="11" end="11"/>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15363">
                                            <p:txEl>
                                              <p:pRg st="12" end="12"/>
                                            </p:txEl>
                                          </p:spTgt>
                                        </p:tgtEl>
                                        <p:attrNameLst>
                                          <p:attrName>style.visibility</p:attrName>
                                        </p:attrNameLst>
                                      </p:cBhvr>
                                      <p:to>
                                        <p:strVal val="visible"/>
                                      </p:to>
                                    </p:set>
                                    <p:animEffect transition="in" filter="randombar(horizontal)">
                                      <p:cBhvr>
                                        <p:cTn id="43" dur="500"/>
                                        <p:tgtEl>
                                          <p:spTgt spid="15363">
                                            <p:txEl>
                                              <p:pRg st="12" end="12"/>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15363">
                                            <p:txEl>
                                              <p:pRg st="13" end="13"/>
                                            </p:txEl>
                                          </p:spTgt>
                                        </p:tgtEl>
                                        <p:attrNameLst>
                                          <p:attrName>style.visibility</p:attrName>
                                        </p:attrNameLst>
                                      </p:cBhvr>
                                      <p:to>
                                        <p:strVal val="visible"/>
                                      </p:to>
                                    </p:set>
                                    <p:animEffect transition="in" filter="randombar(horizontal)">
                                      <p:cBhvr>
                                        <p:cTn id="46" dur="500"/>
                                        <p:tgtEl>
                                          <p:spTgt spid="15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17104"/>
            <a:ext cx="8185315" cy="853816"/>
          </a:xfrm>
          <a:solidFill>
            <a:srgbClr val="FFFF00"/>
          </a:solidFill>
        </p:spPr>
        <p:txBody>
          <a:bodyPr>
            <a:noAutofit/>
          </a:bodyPr>
          <a:lstStyle/>
          <a:p>
            <a:pPr algn="ctr" eaLnBrk="1" fontAlgn="auto" hangingPunct="1">
              <a:spcAft>
                <a:spcPts val="0"/>
              </a:spcAft>
              <a:defRPr/>
            </a:pPr>
            <a:r>
              <a:rPr lang="en-GB" sz="4800" dirty="0" smtClean="0">
                <a:solidFill>
                  <a:srgbClr val="00B050"/>
                </a:solidFill>
              </a:rPr>
              <a:t>Our Golden Rules</a:t>
            </a:r>
          </a:p>
        </p:txBody>
      </p:sp>
      <p:sp>
        <p:nvSpPr>
          <p:cNvPr id="245763" name="Rectangle 3"/>
          <p:cNvSpPr>
            <a:spLocks noGrp="1" noChangeArrowheads="1"/>
          </p:cNvSpPr>
          <p:nvPr>
            <p:ph type="body" sz="half" idx="1"/>
          </p:nvPr>
        </p:nvSpPr>
        <p:spPr>
          <a:xfrm>
            <a:off x="0" y="908050"/>
            <a:ext cx="8532439" cy="5949950"/>
          </a:xfrm>
        </p:spPr>
        <p:txBody>
          <a:bodyPr>
            <a:noAutofit/>
          </a:bodyPr>
          <a:lstStyle/>
          <a:p>
            <a:pPr marL="0" indent="0" eaLnBrk="1" fontAlgn="auto" hangingPunct="1">
              <a:spcAft>
                <a:spcPts val="0"/>
              </a:spcAft>
              <a:buNone/>
              <a:defRPr/>
            </a:pPr>
            <a:r>
              <a:rPr lang="en-GB" sz="3200" dirty="0" smtClean="0">
                <a:effectLst>
                  <a:outerShdw blurRad="50800" dist="38100" algn="tr" rotWithShape="0">
                    <a:prstClr val="black">
                      <a:alpha val="40000"/>
                    </a:prstClr>
                  </a:outerShdw>
                </a:effectLst>
                <a:latin typeface="Comic Sans MS" pitchFamily="66" charset="0"/>
              </a:rPr>
              <a:t>I will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respect</a:t>
            </a:r>
            <a:r>
              <a:rPr lang="en-GB" sz="3200" dirty="0" smtClean="0">
                <a:effectLst>
                  <a:outerShdw blurRad="50800" dist="38100" algn="tr" rotWithShape="0">
                    <a:prstClr val="black">
                      <a:alpha val="40000"/>
                    </a:prstClr>
                  </a:outerShdw>
                </a:effectLst>
                <a:latin typeface="Comic Sans MS" pitchFamily="66" charset="0"/>
              </a:rPr>
              <a:t> everybody and </a:t>
            </a:r>
          </a:p>
          <a:p>
            <a:pPr marL="0" indent="0" eaLnBrk="1" fontAlgn="auto" hangingPunct="1">
              <a:spcAft>
                <a:spcPts val="0"/>
              </a:spcAft>
              <a:buNone/>
              <a:defRPr/>
            </a:pPr>
            <a:r>
              <a:rPr lang="en-GB" sz="3200" dirty="0">
                <a:effectLst>
                  <a:outerShdw blurRad="50800" dist="38100" algn="tr" rotWithShape="0">
                    <a:prstClr val="black">
                      <a:alpha val="40000"/>
                    </a:prstClr>
                  </a:outerShdw>
                </a:effectLst>
                <a:latin typeface="Comic Sans MS" pitchFamily="66" charset="0"/>
              </a:rPr>
              <a:t> </a:t>
            </a:r>
            <a:r>
              <a:rPr lang="en-GB" sz="3200" dirty="0" smtClean="0">
                <a:effectLst>
                  <a:outerShdw blurRad="50800" dist="38100" algn="tr" rotWithShape="0">
                    <a:prstClr val="black">
                      <a:alpha val="40000"/>
                    </a:prstClr>
                  </a:outerShdw>
                </a:effectLst>
                <a:latin typeface="Comic Sans MS" pitchFamily="66" charset="0"/>
              </a:rPr>
              <a:t>    everything at all times</a:t>
            </a:r>
          </a:p>
          <a:p>
            <a:pPr marL="0" indent="0" eaLnBrk="1" fontAlgn="auto" hangingPunct="1">
              <a:spcAft>
                <a:spcPts val="0"/>
              </a:spcAft>
              <a:buNone/>
              <a:defRPr/>
            </a:pPr>
            <a:r>
              <a:rPr lang="en-GB" sz="3200" dirty="0" smtClean="0">
                <a:effectLst>
                  <a:outerShdw blurRad="50800" dist="38100" algn="tr" rotWithShape="0">
                    <a:prstClr val="black">
                      <a:alpha val="40000"/>
                    </a:prstClr>
                  </a:outerShdw>
                </a:effectLst>
                <a:latin typeface="Comic Sans MS" pitchFamily="66" charset="0"/>
              </a:rPr>
              <a:t>I will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keep myself and others </a:t>
            </a:r>
          </a:p>
          <a:p>
            <a:pPr marL="0" indent="0" eaLnBrk="1" fontAlgn="auto" hangingPunct="1">
              <a:spcAft>
                <a:spcPts val="0"/>
              </a:spcAft>
              <a:buNone/>
              <a:defRPr/>
            </a:pPr>
            <a:r>
              <a:rPr lang="en-GB" sz="3200" b="1" dirty="0">
                <a:solidFill>
                  <a:srgbClr val="FF0000"/>
                </a:solidFill>
                <a:effectLst>
                  <a:outerShdw blurRad="50800" dist="38100" algn="tr" rotWithShape="0">
                    <a:prstClr val="black">
                      <a:alpha val="40000"/>
                    </a:prstClr>
                  </a:outerShdw>
                </a:effectLst>
                <a:latin typeface="Comic Sans MS" pitchFamily="66" charset="0"/>
              </a:rPr>
              <a:t>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   safe</a:t>
            </a:r>
            <a:r>
              <a:rPr lang="en-GB" sz="3200" dirty="0" smtClean="0">
                <a:solidFill>
                  <a:srgbClr val="FF0000"/>
                </a:solidFill>
                <a:effectLst>
                  <a:outerShdw blurRad="50800" dist="38100" algn="tr" rotWithShape="0">
                    <a:prstClr val="black">
                      <a:alpha val="40000"/>
                    </a:prstClr>
                  </a:outerShdw>
                </a:effectLst>
                <a:latin typeface="Comic Sans MS" pitchFamily="66" charset="0"/>
              </a:rPr>
              <a:t> </a:t>
            </a:r>
            <a:r>
              <a:rPr lang="en-GB" sz="3200" dirty="0" smtClean="0">
                <a:effectLst>
                  <a:outerShdw blurRad="50800" dist="38100" algn="tr" rotWithShape="0">
                    <a:prstClr val="black">
                      <a:alpha val="40000"/>
                    </a:prstClr>
                  </a:outerShdw>
                </a:effectLst>
                <a:latin typeface="Comic Sans MS" pitchFamily="66" charset="0"/>
              </a:rPr>
              <a:t>at all times</a:t>
            </a:r>
          </a:p>
          <a:p>
            <a:pPr marL="0" indent="0" eaLnBrk="1" fontAlgn="auto" hangingPunct="1">
              <a:spcAft>
                <a:spcPts val="0"/>
              </a:spcAft>
              <a:buNone/>
              <a:defRPr/>
            </a:pPr>
            <a:r>
              <a:rPr lang="en-GB" sz="3200" dirty="0" smtClean="0">
                <a:effectLst>
                  <a:outerShdw blurRad="50800" dist="38100" algn="tr" rotWithShape="0">
                    <a:prstClr val="black">
                      <a:alpha val="40000"/>
                    </a:prstClr>
                  </a:outerShdw>
                </a:effectLst>
                <a:latin typeface="Comic Sans MS" pitchFamily="66" charset="0"/>
              </a:rPr>
              <a:t>I will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follow instructions </a:t>
            </a:r>
          </a:p>
          <a:p>
            <a:pPr marL="0" indent="0" eaLnBrk="1" fontAlgn="auto" hangingPunct="1">
              <a:spcAft>
                <a:spcPts val="0"/>
              </a:spcAft>
              <a:buNone/>
              <a:defRPr/>
            </a:pPr>
            <a:r>
              <a:rPr lang="en-GB" sz="3200" b="1" dirty="0">
                <a:solidFill>
                  <a:srgbClr val="FF0000"/>
                </a:solidFill>
                <a:effectLst>
                  <a:outerShdw blurRad="50800" dist="38100" algn="tr" rotWithShape="0">
                    <a:prstClr val="black">
                      <a:alpha val="40000"/>
                    </a:prstClr>
                  </a:outerShdw>
                </a:effectLst>
                <a:latin typeface="Comic Sans MS" pitchFamily="66" charset="0"/>
              </a:rPr>
              <a:t>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  immediately </a:t>
            </a:r>
            <a:r>
              <a:rPr lang="en-GB" sz="3200" dirty="0" smtClean="0">
                <a:effectLst>
                  <a:outerShdw blurRad="50800" dist="38100" algn="tr" rotWithShape="0">
                    <a:prstClr val="black">
                      <a:alpha val="40000"/>
                    </a:prstClr>
                  </a:outerShdw>
                </a:effectLst>
                <a:latin typeface="Comic Sans MS" pitchFamily="66" charset="0"/>
              </a:rPr>
              <a:t>at all times.</a:t>
            </a:r>
          </a:p>
          <a:p>
            <a:pPr marL="0" indent="0" eaLnBrk="1" fontAlgn="auto" hangingPunct="1">
              <a:spcAft>
                <a:spcPts val="0"/>
              </a:spcAft>
              <a:buNone/>
              <a:defRPr/>
            </a:pPr>
            <a:r>
              <a:rPr lang="en-GB" sz="3200" dirty="0" smtClean="0">
                <a:effectLst>
                  <a:outerShdw blurRad="50800" dist="38100" algn="tr" rotWithShape="0">
                    <a:prstClr val="black">
                      <a:alpha val="40000"/>
                    </a:prstClr>
                  </a:outerShdw>
                </a:effectLst>
                <a:latin typeface="Comic Sans MS" pitchFamily="66" charset="0"/>
              </a:rPr>
              <a:t>I will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work hard</a:t>
            </a:r>
            <a:r>
              <a:rPr lang="en-GB" sz="3200" b="1" dirty="0" smtClean="0">
                <a:effectLst>
                  <a:outerShdw blurRad="50800" dist="38100" algn="tr" rotWithShape="0">
                    <a:prstClr val="black">
                      <a:alpha val="40000"/>
                    </a:prstClr>
                  </a:outerShdw>
                </a:effectLst>
                <a:latin typeface="Comic Sans MS" pitchFamily="66" charset="0"/>
              </a:rPr>
              <a:t>, </a:t>
            </a:r>
            <a:r>
              <a:rPr lang="en-GB" sz="3200" b="1" dirty="0" smtClean="0">
                <a:solidFill>
                  <a:srgbClr val="FF0000"/>
                </a:solidFill>
                <a:effectLst>
                  <a:outerShdw blurRad="50800" dist="38100" algn="tr" rotWithShape="0">
                    <a:prstClr val="black">
                      <a:alpha val="40000"/>
                    </a:prstClr>
                  </a:outerShdw>
                </a:effectLst>
                <a:latin typeface="Comic Sans MS" pitchFamily="66" charset="0"/>
              </a:rPr>
              <a:t>listen keenly and do my best</a:t>
            </a:r>
            <a:r>
              <a:rPr lang="en-GB" sz="3200" dirty="0" smtClean="0">
                <a:solidFill>
                  <a:srgbClr val="FF0000"/>
                </a:solidFill>
                <a:effectLst>
                  <a:outerShdw blurRad="50800" dist="38100" algn="tr" rotWithShape="0">
                    <a:prstClr val="black">
                      <a:alpha val="40000"/>
                    </a:prstClr>
                  </a:outerShdw>
                </a:effectLst>
                <a:latin typeface="Comic Sans MS" pitchFamily="66" charset="0"/>
              </a:rPr>
              <a:t> </a:t>
            </a:r>
            <a:r>
              <a:rPr lang="en-GB" sz="3200" dirty="0" smtClean="0">
                <a:effectLst>
                  <a:outerShdw blurRad="50800" dist="38100" algn="tr" rotWithShape="0">
                    <a:prstClr val="black">
                      <a:alpha val="40000"/>
                    </a:prstClr>
                  </a:outerShdw>
                </a:effectLst>
                <a:latin typeface="Comic Sans MS" pitchFamily="66" charset="0"/>
              </a:rPr>
              <a:t>in all things at all times……..</a:t>
            </a:r>
          </a:p>
          <a:p>
            <a:pPr marL="0" indent="0" algn="ctr" eaLnBrk="1" fontAlgn="auto" hangingPunct="1">
              <a:spcAft>
                <a:spcPts val="0"/>
              </a:spcAft>
              <a:buNone/>
              <a:defRPr/>
            </a:pPr>
            <a:r>
              <a:rPr lang="en-GB" sz="3200" dirty="0" smtClean="0">
                <a:effectLst>
                  <a:outerShdw blurRad="50800" dist="38100" algn="tr" rotWithShape="0">
                    <a:prstClr val="black">
                      <a:alpha val="40000"/>
                    </a:prstClr>
                  </a:outerShdw>
                </a:effectLst>
                <a:latin typeface="Comic Sans MS" pitchFamily="66" charset="0"/>
              </a:rPr>
              <a:t>By following these rules we:</a:t>
            </a:r>
          </a:p>
          <a:p>
            <a:pPr marL="0" indent="0" algn="ctr" eaLnBrk="1" fontAlgn="auto" hangingPunct="1">
              <a:spcAft>
                <a:spcPts val="0"/>
              </a:spcAft>
              <a:buNone/>
              <a:defRPr/>
            </a:pPr>
            <a:r>
              <a:rPr lang="en-GB" sz="2800" b="1" i="1" dirty="0" smtClean="0">
                <a:solidFill>
                  <a:srgbClr val="006600"/>
                </a:solidFill>
                <a:effectLst>
                  <a:outerShdw blurRad="50800" dist="38100" algn="tr" rotWithShape="0">
                    <a:prstClr val="black">
                      <a:alpha val="40000"/>
                    </a:prstClr>
                  </a:outerShdw>
                </a:effectLst>
                <a:latin typeface="Comic Sans MS" pitchFamily="66" charset="0"/>
              </a:rPr>
              <a:t>LEARN TOGETHER IN GOD’S LOVE</a:t>
            </a:r>
          </a:p>
          <a:p>
            <a:pPr marL="0" indent="0" algn="ctr" eaLnBrk="1" fontAlgn="auto" hangingPunct="1">
              <a:spcAft>
                <a:spcPts val="0"/>
              </a:spcAft>
              <a:buNone/>
              <a:defRPr/>
            </a:pPr>
            <a:r>
              <a:rPr lang="en-GB" sz="2800" b="1" dirty="0" smtClean="0">
                <a:solidFill>
                  <a:srgbClr val="7030A0"/>
                </a:solidFill>
              </a:rPr>
              <a:t>LISTEN</a:t>
            </a:r>
            <a:r>
              <a:rPr lang="en-GB" sz="2800" dirty="0" smtClean="0"/>
              <a:t>……</a:t>
            </a:r>
            <a:r>
              <a:rPr lang="en-GB" sz="2800" b="1" dirty="0" smtClean="0">
                <a:solidFill>
                  <a:srgbClr val="0070C0"/>
                </a:solidFill>
              </a:rPr>
              <a:t>THINK</a:t>
            </a:r>
            <a:r>
              <a:rPr lang="en-GB" sz="2800" dirty="0" smtClean="0"/>
              <a:t> ….</a:t>
            </a:r>
            <a:r>
              <a:rPr lang="en-GB" sz="2800" b="1" dirty="0" smtClean="0">
                <a:solidFill>
                  <a:srgbClr val="00B050"/>
                </a:solidFill>
              </a:rPr>
              <a:t>REMEMBER</a:t>
            </a:r>
            <a:r>
              <a:rPr lang="en-GB" sz="2800" b="1" dirty="0">
                <a:solidFill>
                  <a:srgbClr val="00B050"/>
                </a:solidFill>
              </a:rPr>
              <a:t>…</a:t>
            </a:r>
            <a:r>
              <a:rPr lang="en-GB" sz="2800" dirty="0"/>
              <a:t>..</a:t>
            </a:r>
            <a:r>
              <a:rPr lang="en-GB" sz="2800" b="1" dirty="0">
                <a:solidFill>
                  <a:srgbClr val="FF0000"/>
                </a:solidFill>
              </a:rPr>
              <a:t>PRACTISE</a:t>
            </a:r>
          </a:p>
          <a:p>
            <a:pPr marL="0" indent="0" algn="ctr" eaLnBrk="1" fontAlgn="auto" hangingPunct="1">
              <a:spcAft>
                <a:spcPts val="0"/>
              </a:spcAft>
              <a:buNone/>
              <a:defRPr/>
            </a:pPr>
            <a:endParaRPr lang="en-GB" sz="2800" b="1" i="1" dirty="0" smtClean="0">
              <a:solidFill>
                <a:srgbClr val="FF0000"/>
              </a:solidFill>
              <a:latin typeface="Comic Sans MS" pitchFamily="66" charset="0"/>
            </a:endParaRPr>
          </a:p>
        </p:txBody>
      </p:sp>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251521" y="0"/>
            <a:ext cx="792088" cy="884350"/>
          </a:xfrm>
          <a:prstGeom prst="rect">
            <a:avLst/>
          </a:prstGeom>
        </p:spPr>
      </p:pic>
      <p:pic>
        <p:nvPicPr>
          <p:cNvPr id="8" name="Picture 7">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7380312" y="-17104"/>
            <a:ext cx="805003" cy="898769"/>
          </a:xfrm>
          <a:prstGeom prst="rect">
            <a:avLst/>
          </a:prstGeom>
        </p:spPr>
      </p:pic>
      <p:pic>
        <p:nvPicPr>
          <p:cNvPr id="10" name="Picture 9" descr="PBIS Rules Posters by Ms K&amp;#39;s Kreations | Teachers Pay Teachers"/>
          <p:cNvPicPr/>
          <p:nvPr/>
        </p:nvPicPr>
        <p:blipFill rotWithShape="1">
          <a:blip r:embed="rId4">
            <a:extLst>
              <a:ext uri="{28A0092B-C50C-407E-A947-70E740481C1C}">
                <a14:useLocalDpi xmlns:a14="http://schemas.microsoft.com/office/drawing/2010/main" val="0"/>
              </a:ext>
            </a:extLst>
          </a:blip>
          <a:srcRect l="3142" t="-2893" r="3428"/>
          <a:stretch/>
        </p:blipFill>
        <p:spPr bwMode="auto">
          <a:xfrm>
            <a:off x="6029325" y="867953"/>
            <a:ext cx="3114675" cy="3425143"/>
          </a:xfrm>
          <a:prstGeom prst="rect">
            <a:avLst/>
          </a:prstGeom>
          <a:noFill/>
          <a:ln>
            <a:noFill/>
          </a:ln>
          <a:extLst>
            <a:ext uri="{53640926-AAD7-44D8-BBD7-CCE9431645EC}">
              <a14:shadowObscured xmlns:a14="http://schemas.microsoft.com/office/drawing/2010/main"/>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fade">
                                      <p:cBhvr>
                                        <p:cTn id="7" dur="500"/>
                                        <p:tgtEl>
                                          <p:spTgt spid="245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63">
                                            <p:txEl>
                                              <p:pRg st="1" end="1"/>
                                            </p:txEl>
                                          </p:spTgt>
                                        </p:tgtEl>
                                        <p:attrNameLst>
                                          <p:attrName>style.visibility</p:attrName>
                                        </p:attrNameLst>
                                      </p:cBhvr>
                                      <p:to>
                                        <p:strVal val="visible"/>
                                      </p:to>
                                    </p:set>
                                    <p:animEffect transition="in" filter="fade">
                                      <p:cBhvr>
                                        <p:cTn id="12" dur="500"/>
                                        <p:tgtEl>
                                          <p:spTgt spid="245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63">
                                            <p:txEl>
                                              <p:pRg st="2" end="2"/>
                                            </p:txEl>
                                          </p:spTgt>
                                        </p:tgtEl>
                                        <p:attrNameLst>
                                          <p:attrName>style.visibility</p:attrName>
                                        </p:attrNameLst>
                                      </p:cBhvr>
                                      <p:to>
                                        <p:strVal val="visible"/>
                                      </p:to>
                                    </p:set>
                                    <p:animEffect transition="in" filter="fade">
                                      <p:cBhvr>
                                        <p:cTn id="17" dur="500"/>
                                        <p:tgtEl>
                                          <p:spTgt spid="245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63">
                                            <p:txEl>
                                              <p:pRg st="3" end="3"/>
                                            </p:txEl>
                                          </p:spTgt>
                                        </p:tgtEl>
                                        <p:attrNameLst>
                                          <p:attrName>style.visibility</p:attrName>
                                        </p:attrNameLst>
                                      </p:cBhvr>
                                      <p:to>
                                        <p:strVal val="visible"/>
                                      </p:to>
                                    </p:set>
                                    <p:animEffect transition="in" filter="fade">
                                      <p:cBhvr>
                                        <p:cTn id="22" dur="500"/>
                                        <p:tgtEl>
                                          <p:spTgt spid="2457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63">
                                            <p:txEl>
                                              <p:pRg st="4" end="4"/>
                                            </p:txEl>
                                          </p:spTgt>
                                        </p:tgtEl>
                                        <p:attrNameLst>
                                          <p:attrName>style.visibility</p:attrName>
                                        </p:attrNameLst>
                                      </p:cBhvr>
                                      <p:to>
                                        <p:strVal val="visible"/>
                                      </p:to>
                                    </p:set>
                                    <p:animEffect transition="in" filter="fade">
                                      <p:cBhvr>
                                        <p:cTn id="27" dur="500"/>
                                        <p:tgtEl>
                                          <p:spTgt spid="2457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63">
                                            <p:txEl>
                                              <p:pRg st="5" end="5"/>
                                            </p:txEl>
                                          </p:spTgt>
                                        </p:tgtEl>
                                        <p:attrNameLst>
                                          <p:attrName>style.visibility</p:attrName>
                                        </p:attrNameLst>
                                      </p:cBhvr>
                                      <p:to>
                                        <p:strVal val="visible"/>
                                      </p:to>
                                    </p:set>
                                    <p:animEffect transition="in" filter="fade">
                                      <p:cBhvr>
                                        <p:cTn id="32" dur="500"/>
                                        <p:tgtEl>
                                          <p:spTgt spid="2457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63">
                                            <p:txEl>
                                              <p:pRg st="6" end="6"/>
                                            </p:txEl>
                                          </p:spTgt>
                                        </p:tgtEl>
                                        <p:attrNameLst>
                                          <p:attrName>style.visibility</p:attrName>
                                        </p:attrNameLst>
                                      </p:cBhvr>
                                      <p:to>
                                        <p:strVal val="visible"/>
                                      </p:to>
                                    </p:set>
                                    <p:animEffect transition="in" filter="fade">
                                      <p:cBhvr>
                                        <p:cTn id="37" dur="500"/>
                                        <p:tgtEl>
                                          <p:spTgt spid="2457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63">
                                            <p:txEl>
                                              <p:pRg st="7" end="7"/>
                                            </p:txEl>
                                          </p:spTgt>
                                        </p:tgtEl>
                                        <p:attrNameLst>
                                          <p:attrName>style.visibility</p:attrName>
                                        </p:attrNameLst>
                                      </p:cBhvr>
                                      <p:to>
                                        <p:strVal val="visible"/>
                                      </p:to>
                                    </p:set>
                                    <p:animEffect transition="in" filter="fade">
                                      <p:cBhvr>
                                        <p:cTn id="42" dur="500"/>
                                        <p:tgtEl>
                                          <p:spTgt spid="2457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763">
                                            <p:txEl>
                                              <p:pRg st="8" end="8"/>
                                            </p:txEl>
                                          </p:spTgt>
                                        </p:tgtEl>
                                        <p:attrNameLst>
                                          <p:attrName>style.visibility</p:attrName>
                                        </p:attrNameLst>
                                      </p:cBhvr>
                                      <p:to>
                                        <p:strVal val="visible"/>
                                      </p:to>
                                    </p:set>
                                    <p:animEffect transition="in" filter="fade">
                                      <p:cBhvr>
                                        <p:cTn id="47" dur="500"/>
                                        <p:tgtEl>
                                          <p:spTgt spid="2457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5763">
                                            <p:txEl>
                                              <p:pRg st="9" end="9"/>
                                            </p:txEl>
                                          </p:spTgt>
                                        </p:tgtEl>
                                        <p:attrNameLst>
                                          <p:attrName>style.visibility</p:attrName>
                                        </p:attrNameLst>
                                      </p:cBhvr>
                                      <p:to>
                                        <p:strVal val="visible"/>
                                      </p:to>
                                    </p:set>
                                    <p:animEffect transition="in" filter="fade">
                                      <p:cBhvr>
                                        <p:cTn id="52" dur="500"/>
                                        <p:tgtEl>
                                          <p:spTgt spid="245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8172400" cy="692696"/>
          </a:xfrm>
          <a:solidFill>
            <a:srgbClr val="92D050"/>
          </a:solidFill>
        </p:spPr>
        <p:txBody>
          <a:bodyPr>
            <a:normAutofit/>
          </a:bodyPr>
          <a:lstStyle/>
          <a:p>
            <a:pPr algn="ctr" eaLnBrk="1" fontAlgn="auto" hangingPunct="1">
              <a:spcAft>
                <a:spcPts val="0"/>
              </a:spcAft>
              <a:defRPr/>
            </a:pPr>
            <a:r>
              <a:rPr lang="en-GB" dirty="0" smtClean="0">
                <a:solidFill>
                  <a:schemeClr val="tx1"/>
                </a:solidFill>
              </a:rPr>
              <a:t>Behaviour Management</a:t>
            </a:r>
          </a:p>
        </p:txBody>
      </p:sp>
      <p:sp>
        <p:nvSpPr>
          <p:cNvPr id="246787" name="Rectangle 3"/>
          <p:cNvSpPr>
            <a:spLocks noChangeArrowheads="1"/>
          </p:cNvSpPr>
          <p:nvPr/>
        </p:nvSpPr>
        <p:spPr bwMode="auto">
          <a:xfrm>
            <a:off x="-1" y="765175"/>
            <a:ext cx="9123504" cy="6229398"/>
          </a:xfrm>
          <a:prstGeom prst="rect">
            <a:avLst/>
          </a:prstGeom>
          <a:solidFill>
            <a:srgbClr val="FFFF00"/>
          </a:solidFill>
          <a:ln>
            <a:noFill/>
          </a:ln>
          <a:effectLst/>
          <a:extLst/>
        </p:spPr>
        <p:txBody>
          <a:bodyPr wrap="square">
            <a:spAutoFit/>
          </a:bodyPr>
          <a:lstStyle/>
          <a:p>
            <a:pPr lvl="1" algn="ctr">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 </a:t>
            </a:r>
            <a:r>
              <a:rPr lang="en-GB" sz="2800" b="1" dirty="0">
                <a:solidFill>
                  <a:srgbClr val="00B050"/>
                </a:solidFill>
                <a:effectLst>
                  <a:outerShdw blurRad="38100" dist="38100" dir="2700000" algn="tl">
                    <a:srgbClr val="FFFFFF"/>
                  </a:outerShdw>
                </a:effectLst>
                <a:latin typeface="Rockwell" pitchFamily="18" charset="0"/>
              </a:rPr>
              <a:t>Positive behaviour management is used </a:t>
            </a:r>
            <a:endParaRPr lang="en-GB" sz="2800" b="1" dirty="0" smtClean="0">
              <a:solidFill>
                <a:srgbClr val="00B050"/>
              </a:solidFill>
              <a:effectLst>
                <a:outerShdw blurRad="38100" dist="38100" dir="2700000" algn="tl">
                  <a:srgbClr val="FFFFFF"/>
                </a:outerShdw>
              </a:effectLst>
              <a:latin typeface="Rockwell" pitchFamily="18" charset="0"/>
            </a:endParaRPr>
          </a:p>
          <a:p>
            <a:pPr lvl="1" algn="ctr">
              <a:lnSpc>
                <a:spcPct val="90000"/>
              </a:lnSpc>
              <a:spcBef>
                <a:spcPct val="20000"/>
              </a:spcBef>
              <a:buClr>
                <a:schemeClr val="hlink"/>
              </a:buClr>
              <a:defRPr/>
            </a:pPr>
            <a:r>
              <a:rPr lang="en-GB" sz="2800" b="1" dirty="0" smtClean="0">
                <a:solidFill>
                  <a:srgbClr val="00B050"/>
                </a:solidFill>
                <a:effectLst>
                  <a:outerShdw blurRad="38100" dist="38100" dir="2700000" algn="tl">
                    <a:srgbClr val="FFFFFF"/>
                  </a:outerShdw>
                </a:effectLst>
                <a:latin typeface="Rockwell" pitchFamily="18" charset="0"/>
              </a:rPr>
              <a:t>right </a:t>
            </a:r>
            <a:r>
              <a:rPr lang="en-GB" sz="2800" b="1" dirty="0">
                <a:solidFill>
                  <a:srgbClr val="00B050"/>
                </a:solidFill>
                <a:effectLst>
                  <a:outerShdw blurRad="38100" dist="38100" dir="2700000" algn="tl">
                    <a:srgbClr val="FFFFFF"/>
                  </a:outerShdw>
                </a:effectLst>
                <a:latin typeface="Rockwell" pitchFamily="18" charset="0"/>
              </a:rPr>
              <a:t>across the school at St Antony’s.</a:t>
            </a:r>
          </a:p>
          <a:p>
            <a:pPr lvl="1" algn="ctr">
              <a:lnSpc>
                <a:spcPct val="90000"/>
              </a:lnSpc>
              <a:spcBef>
                <a:spcPct val="20000"/>
              </a:spcBef>
              <a:buClr>
                <a:schemeClr val="hlink"/>
              </a:buClr>
              <a:defRPr/>
            </a:pPr>
            <a:r>
              <a:rPr lang="en-GB" sz="2800" b="1" dirty="0">
                <a:effectLst>
                  <a:outerShdw blurRad="38100" dist="38100" dir="2700000" algn="tl">
                    <a:srgbClr val="FFFFFF"/>
                  </a:outerShdw>
                </a:effectLst>
                <a:latin typeface="Rockwell" pitchFamily="18" charset="0"/>
              </a:rPr>
              <a:t>All pupils begin each day </a:t>
            </a:r>
            <a:r>
              <a:rPr lang="en-GB" sz="2800" dirty="0">
                <a:effectLst>
                  <a:outerShdw blurRad="38100" dist="38100" dir="2700000" algn="tl">
                    <a:srgbClr val="FFFFFF"/>
                  </a:outerShdw>
                </a:effectLst>
                <a:latin typeface="Rockwell" pitchFamily="18" charset="0"/>
              </a:rPr>
              <a:t>‘</a:t>
            </a:r>
            <a:r>
              <a:rPr lang="en-GB" sz="2800" b="1" dirty="0">
                <a:solidFill>
                  <a:srgbClr val="00B050"/>
                </a:solidFill>
                <a:effectLst>
                  <a:outerShdw blurRad="38100" dist="38100" dir="2700000" algn="tl">
                    <a:srgbClr val="FFFFFF"/>
                  </a:outerShdw>
                </a:effectLst>
                <a:latin typeface="Rockwell" pitchFamily="18" charset="0"/>
              </a:rPr>
              <a:t>ON TRACK</a:t>
            </a:r>
            <a:r>
              <a:rPr lang="en-GB" sz="2800" dirty="0">
                <a:effectLst>
                  <a:outerShdw blurRad="38100" dist="38100" dir="2700000" algn="tl">
                    <a:srgbClr val="FFFFFF"/>
                  </a:outerShdw>
                </a:effectLst>
                <a:latin typeface="Rockwell" pitchFamily="18" charset="0"/>
              </a:rPr>
              <a:t>’</a:t>
            </a:r>
          </a:p>
          <a:p>
            <a:pPr lvl="2">
              <a:lnSpc>
                <a:spcPct val="90000"/>
              </a:lnSpc>
              <a:spcBef>
                <a:spcPct val="20000"/>
              </a:spcBef>
              <a:buClr>
                <a:schemeClr val="hlink"/>
              </a:buClr>
              <a:buFont typeface="Wingdings" pitchFamily="2" charset="2"/>
              <a:buChar char="§"/>
              <a:defRPr/>
            </a:pPr>
            <a:r>
              <a:rPr lang="en-GB" sz="2400" b="1" dirty="0">
                <a:solidFill>
                  <a:srgbClr val="00B050"/>
                </a:solidFill>
                <a:effectLst>
                  <a:outerShdw blurRad="38100" dist="38100" dir="2700000" algn="tl">
                    <a:srgbClr val="FFFFFF"/>
                  </a:outerShdw>
                </a:effectLst>
                <a:latin typeface="Rockwell" pitchFamily="18" charset="0"/>
              </a:rPr>
              <a:t>Praise, points, rewards, certificates  are given for staying on track through the </a:t>
            </a:r>
            <a:r>
              <a:rPr lang="en-GB" sz="2400" b="1" dirty="0" smtClean="0">
                <a:solidFill>
                  <a:srgbClr val="00B050"/>
                </a:solidFill>
                <a:effectLst>
                  <a:outerShdw blurRad="38100" dist="38100" dir="2700000" algn="tl">
                    <a:srgbClr val="FFFFFF"/>
                  </a:outerShdw>
                </a:effectLst>
                <a:latin typeface="Rockwell" pitchFamily="18" charset="0"/>
              </a:rPr>
              <a:t>day.</a:t>
            </a:r>
            <a:endParaRPr lang="en-GB" sz="2400" b="1" dirty="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buFont typeface="Wingdings" pitchFamily="2" charset="2"/>
              <a:buChar char="§"/>
              <a:defRPr/>
            </a:pPr>
            <a:r>
              <a:rPr lang="en-GB" sz="2400" dirty="0">
                <a:latin typeface="Rockwell" pitchFamily="18" charset="0"/>
              </a:rPr>
              <a:t>If a pupil does not behave or follow instructions</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They are given a </a:t>
            </a:r>
            <a:r>
              <a:rPr lang="en-GB" sz="2800" b="1" dirty="0">
                <a:solidFill>
                  <a:srgbClr val="FF0000"/>
                </a:solidFill>
                <a:effectLst>
                  <a:outerShdw blurRad="38100" dist="38100" dir="2700000" algn="tl">
                    <a:srgbClr val="FFFFFF"/>
                  </a:outerShdw>
                </a:effectLst>
                <a:latin typeface="Rockwell" pitchFamily="18" charset="0"/>
              </a:rPr>
              <a:t>verbal caution </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inappropriate behaviour continues their name is moved to </a:t>
            </a:r>
            <a:r>
              <a:rPr lang="en-GB" sz="2800" b="1" dirty="0" smtClean="0">
                <a:solidFill>
                  <a:srgbClr val="FF0000"/>
                </a:solidFill>
                <a:effectLst>
                  <a:outerShdw blurRad="38100" dist="38100" dir="2700000" algn="tl">
                    <a:srgbClr val="FFFFFF"/>
                  </a:outerShdw>
                </a:effectLst>
                <a:latin typeface="Rockwell" pitchFamily="18" charset="0"/>
              </a:rPr>
              <a:t>CAUTION ON THE BOARD</a:t>
            </a:r>
            <a:endParaRPr lang="en-GB" sz="2800" b="1" dirty="0">
              <a:solidFill>
                <a:srgbClr val="FF000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wrong behaviour persists the pupil is put on </a:t>
            </a:r>
            <a:r>
              <a:rPr lang="en-GB" sz="2800" b="1" dirty="0">
                <a:solidFill>
                  <a:srgbClr val="FF0000"/>
                </a:solidFill>
                <a:effectLst>
                  <a:outerShdw blurRad="38100" dist="38100" dir="2700000" algn="tl">
                    <a:srgbClr val="FFFFFF"/>
                  </a:outerShdw>
                </a:effectLst>
                <a:latin typeface="Rockwell" pitchFamily="18" charset="0"/>
              </a:rPr>
              <a:t>RED ALERT! </a:t>
            </a:r>
            <a:r>
              <a:rPr lang="en-GB" sz="2800" dirty="0">
                <a:effectLst>
                  <a:outerShdw blurRad="38100" dist="38100" dir="2700000" algn="tl">
                    <a:srgbClr val="FFFFFF"/>
                  </a:outerShdw>
                </a:effectLst>
                <a:latin typeface="Rockwell" pitchFamily="18" charset="0"/>
              </a:rPr>
              <a:t>Resulting in </a:t>
            </a:r>
            <a:r>
              <a:rPr lang="en-GB" sz="2800" b="1" dirty="0">
                <a:solidFill>
                  <a:srgbClr val="FF0000"/>
                </a:solidFill>
                <a:effectLst>
                  <a:outerShdw blurRad="38100" dist="38100" dir="2700000" algn="tl">
                    <a:srgbClr val="FFFFFF"/>
                  </a:outerShdw>
                </a:effectLst>
                <a:latin typeface="Rockwell" pitchFamily="18" charset="0"/>
              </a:rPr>
              <a:t>time out </a:t>
            </a:r>
            <a:r>
              <a:rPr lang="en-GB" sz="2800" dirty="0">
                <a:effectLst>
                  <a:outerShdw blurRad="38100" dist="38100" dir="2700000" algn="tl">
                    <a:srgbClr val="FFFFFF"/>
                  </a:outerShdw>
                </a:effectLst>
                <a:latin typeface="Rockwell" pitchFamily="18" charset="0"/>
              </a:rPr>
              <a:t>or the pupil </a:t>
            </a:r>
            <a:r>
              <a:rPr lang="en-GB" sz="2800" dirty="0" smtClean="0">
                <a:effectLst>
                  <a:outerShdw blurRad="38100" dist="38100" dir="2700000" algn="tl">
                    <a:srgbClr val="FFFFFF"/>
                  </a:outerShdw>
                </a:effectLst>
                <a:latin typeface="Rockwell" pitchFamily="18" charset="0"/>
              </a:rPr>
              <a:t>sent </a:t>
            </a:r>
            <a:r>
              <a:rPr lang="en-GB" sz="2800" dirty="0">
                <a:effectLst>
                  <a:outerShdw blurRad="38100" dist="38100" dir="2700000" algn="tl">
                    <a:srgbClr val="FFFFFF"/>
                  </a:outerShdw>
                </a:effectLst>
                <a:latin typeface="Rockwell" pitchFamily="18" charset="0"/>
              </a:rPr>
              <a:t>to an SLT member </a:t>
            </a:r>
            <a:r>
              <a:rPr lang="en-GB" sz="2400" b="1" dirty="0">
                <a:effectLst>
                  <a:outerShdw blurRad="38100" dist="38100" dir="2700000" algn="tl">
                    <a:srgbClr val="FFFFFF"/>
                  </a:outerShdw>
                </a:effectLst>
                <a:latin typeface="Rockwell" pitchFamily="18" charset="0"/>
              </a:rPr>
              <a:t>(</a:t>
            </a:r>
            <a:r>
              <a:rPr lang="en-GB" sz="2400" b="1" dirty="0" smtClean="0">
                <a:effectLst>
                  <a:outerShdw blurRad="38100" dist="38100" dir="2700000" algn="tl">
                    <a:srgbClr val="FFFFFF"/>
                  </a:outerShdw>
                </a:effectLst>
                <a:latin typeface="Rockwell" pitchFamily="18" charset="0"/>
              </a:rPr>
              <a:t>Head/Deputy/AHT)</a:t>
            </a:r>
            <a:endParaRPr lang="en-GB" sz="2400" b="1" dirty="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buFont typeface="Wingdings" pitchFamily="2" charset="2"/>
              <a:buChar char="§"/>
              <a:defRPr/>
            </a:pPr>
            <a:r>
              <a:rPr lang="en-GB" sz="2400" b="1" dirty="0">
                <a:solidFill>
                  <a:srgbClr val="FF0000"/>
                </a:solidFill>
                <a:effectLst>
                  <a:outerShdw blurRad="38100" dist="38100" dir="2700000" algn="tl">
                    <a:srgbClr val="FFFFFF"/>
                  </a:outerShdw>
                </a:effectLst>
                <a:latin typeface="Rockwell" pitchFamily="18" charset="0"/>
              </a:rPr>
              <a:t>In extreme circumstances or  for habitual repeated </a:t>
            </a:r>
            <a:r>
              <a:rPr lang="en-GB" sz="2400" b="1" dirty="0" smtClean="0">
                <a:solidFill>
                  <a:srgbClr val="FF0000"/>
                </a:solidFill>
                <a:effectLst>
                  <a:outerShdw blurRad="38100" dist="38100" dir="2700000" algn="tl">
                    <a:srgbClr val="FFFFFF"/>
                  </a:outerShdw>
                </a:effectLst>
                <a:latin typeface="Rockwell" pitchFamily="18" charset="0"/>
              </a:rPr>
              <a:t>infringements </a:t>
            </a:r>
            <a:r>
              <a:rPr lang="en-GB" sz="2400" b="1" dirty="0">
                <a:solidFill>
                  <a:srgbClr val="FF0000"/>
                </a:solidFill>
                <a:effectLst>
                  <a:outerShdw blurRad="38100" dist="38100" dir="2700000" algn="tl">
                    <a:srgbClr val="FFFFFF"/>
                  </a:outerShdw>
                </a:effectLst>
                <a:latin typeface="Rockwell" pitchFamily="18" charset="0"/>
              </a:rPr>
              <a:t>parents are called in</a:t>
            </a:r>
            <a:r>
              <a:rPr lang="en-GB" sz="2400" dirty="0">
                <a:solidFill>
                  <a:srgbClr val="FF0000"/>
                </a:solidFill>
                <a:effectLst>
                  <a:outerShdw blurRad="38100" dist="38100" dir="2700000" algn="tl">
                    <a:srgbClr val="FFFFFF"/>
                  </a:outerShdw>
                </a:effectLst>
                <a:latin typeface="Rockwell" pitchFamily="18" charset="0"/>
              </a:rPr>
              <a:t>. </a:t>
            </a:r>
            <a:r>
              <a:rPr lang="en-GB" sz="2400" dirty="0">
                <a:effectLst>
                  <a:outerShdw blurRad="38100" dist="38100" dir="2700000" algn="tl">
                    <a:srgbClr val="FFFFFF"/>
                  </a:outerShdw>
                </a:effectLst>
                <a:latin typeface="Rockwell" pitchFamily="18" charset="0"/>
              </a:rPr>
              <a:t>A programme to remediate the behaviour pattern is put in place.</a:t>
            </a:r>
            <a:endParaRPr lang="en-GB" sz="2800" dirty="0">
              <a:effectLst>
                <a:outerShdw blurRad="38100" dist="38100" dir="2700000" algn="tl">
                  <a:srgbClr val="FFFFFF"/>
                </a:outerShdw>
              </a:effectLst>
              <a:latin typeface="Rockwell" pitchFamily="18" charset="0"/>
            </a:endParaRPr>
          </a:p>
        </p:txBody>
      </p:sp>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0" y="16048"/>
            <a:ext cx="949019" cy="749127"/>
          </a:xfrm>
          <a:prstGeom prst="rect">
            <a:avLst/>
          </a:prstGeom>
        </p:spPr>
      </p:pic>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8174484" y="0"/>
            <a:ext cx="949019" cy="1059560"/>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fade">
                                      <p:cBhvr>
                                        <p:cTn id="7" dur="500"/>
                                        <p:tgtEl>
                                          <p:spTgt spid="246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787"/>
                                        </p:tgtEl>
                                        <p:attrNameLst>
                                          <p:attrName>style.visibility</p:attrName>
                                        </p:attrNameLst>
                                      </p:cBhvr>
                                      <p:to>
                                        <p:strVal val="visible"/>
                                      </p:to>
                                    </p:set>
                                    <p:animEffect transition="in" filter="fade">
                                      <p:cBhvr>
                                        <p:cTn id="12"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nimBg="1"/>
      <p:bldP spid="2467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8100392" cy="836712"/>
          </a:xfrm>
          <a:solidFill>
            <a:srgbClr val="FFFF00"/>
          </a:solidFill>
        </p:spPr>
        <p:txBody>
          <a:bodyPr>
            <a:normAutofit/>
          </a:bodyPr>
          <a:lstStyle/>
          <a:p>
            <a:r>
              <a:rPr lang="en-GB" dirty="0" smtClean="0">
                <a:solidFill>
                  <a:srgbClr val="006600"/>
                </a:solidFill>
              </a:rPr>
              <a:t>       Expectations Of Year 6</a:t>
            </a:r>
            <a:endParaRPr lang="en-GB" dirty="0">
              <a:solidFill>
                <a:srgbClr val="006600"/>
              </a:solidFill>
            </a:endParaRPr>
          </a:p>
        </p:txBody>
      </p:sp>
      <p:sp>
        <p:nvSpPr>
          <p:cNvPr id="2" name="Content Placeholder 1"/>
          <p:cNvSpPr>
            <a:spLocks noGrp="1"/>
          </p:cNvSpPr>
          <p:nvPr>
            <p:ph idx="4294967295"/>
          </p:nvPr>
        </p:nvSpPr>
        <p:spPr>
          <a:xfrm>
            <a:off x="323528" y="836714"/>
            <a:ext cx="8712968" cy="6021286"/>
          </a:xfrm>
        </p:spPr>
        <p:txBody>
          <a:bodyPr/>
          <a:lstStyle/>
          <a:p>
            <a:r>
              <a:rPr lang="en-GB" dirty="0" smtClean="0"/>
              <a:t>Must come in with</a:t>
            </a:r>
            <a:r>
              <a:rPr lang="en-GB" dirty="0" smtClean="0">
                <a:solidFill>
                  <a:srgbClr val="FF0000"/>
                </a:solidFill>
              </a:rPr>
              <a:t> </a:t>
            </a:r>
            <a:r>
              <a:rPr lang="en-GB" b="1" dirty="0" smtClean="0">
                <a:solidFill>
                  <a:srgbClr val="FF0000"/>
                </a:solidFill>
              </a:rPr>
              <a:t>A Positive Attitude</a:t>
            </a:r>
            <a:r>
              <a:rPr lang="en-GB" b="1" dirty="0" smtClean="0"/>
              <a:t> </a:t>
            </a:r>
            <a:r>
              <a:rPr lang="en-GB" b="1" dirty="0" smtClean="0">
                <a:solidFill>
                  <a:srgbClr val="FF0000"/>
                </a:solidFill>
              </a:rPr>
              <a:t>to Learning </a:t>
            </a:r>
            <a:r>
              <a:rPr lang="en-GB" b="1" dirty="0" smtClean="0"/>
              <a:t>  </a:t>
            </a:r>
          </a:p>
          <a:p>
            <a:r>
              <a:rPr lang="en-GB" dirty="0" smtClean="0"/>
              <a:t>Take </a:t>
            </a:r>
            <a:r>
              <a:rPr lang="en-GB" b="1" dirty="0" smtClean="0">
                <a:solidFill>
                  <a:srgbClr val="7030A0"/>
                </a:solidFill>
              </a:rPr>
              <a:t>RESPONSIBILITY</a:t>
            </a:r>
            <a:r>
              <a:rPr lang="en-GB" dirty="0" smtClean="0">
                <a:solidFill>
                  <a:srgbClr val="7030A0"/>
                </a:solidFill>
              </a:rPr>
              <a:t> for All Actions </a:t>
            </a:r>
          </a:p>
          <a:p>
            <a:r>
              <a:rPr lang="en-GB" dirty="0" smtClean="0">
                <a:latin typeface="Arial Black" panose="020B0A04020102020204" pitchFamily="34" charset="0"/>
              </a:rPr>
              <a:t>Be prepared for SATS 2023- MAY 8</a:t>
            </a:r>
            <a:r>
              <a:rPr lang="en-GB" baseline="30000" dirty="0" smtClean="0">
                <a:latin typeface="Arial Black" panose="020B0A04020102020204" pitchFamily="34" charset="0"/>
              </a:rPr>
              <a:t>th</a:t>
            </a:r>
            <a:r>
              <a:rPr lang="en-GB" dirty="0" smtClean="0">
                <a:latin typeface="Arial Black" panose="020B0A04020102020204" pitchFamily="34" charset="0"/>
              </a:rPr>
              <a:t>-12th</a:t>
            </a:r>
          </a:p>
          <a:p>
            <a:r>
              <a:rPr lang="en-GB" dirty="0" smtClean="0">
                <a:solidFill>
                  <a:srgbClr val="FF0000"/>
                </a:solidFill>
                <a:latin typeface="Arial Black" panose="020B0A04020102020204" pitchFamily="34" charset="0"/>
              </a:rPr>
              <a:t>Engage With </a:t>
            </a:r>
            <a:r>
              <a:rPr lang="en-GB" b="1" dirty="0" smtClean="0">
                <a:solidFill>
                  <a:srgbClr val="FF0000"/>
                </a:solidFill>
                <a:latin typeface="Arial Black" panose="020B0A04020102020204" pitchFamily="34" charset="0"/>
              </a:rPr>
              <a:t>Full</a:t>
            </a:r>
            <a:r>
              <a:rPr lang="en-GB" dirty="0" smtClean="0">
                <a:solidFill>
                  <a:srgbClr val="FF0000"/>
                </a:solidFill>
                <a:latin typeface="Arial Black" panose="020B0A04020102020204" pitchFamily="34" charset="0"/>
              </a:rPr>
              <a:t> Participation </a:t>
            </a:r>
            <a:r>
              <a:rPr lang="en-GB" dirty="0" smtClean="0"/>
              <a:t>in class daily</a:t>
            </a:r>
          </a:p>
          <a:p>
            <a:r>
              <a:rPr lang="en-GB" dirty="0" smtClean="0"/>
              <a:t>Do not be a </a:t>
            </a:r>
            <a:r>
              <a:rPr lang="en-GB" b="1" dirty="0" smtClean="0">
                <a:solidFill>
                  <a:srgbClr val="7030A0"/>
                </a:solidFill>
                <a:latin typeface="Arial Black" panose="020B0A04020102020204" pitchFamily="34" charset="0"/>
              </a:rPr>
              <a:t>distractor</a:t>
            </a:r>
            <a:r>
              <a:rPr lang="en-GB" dirty="0" smtClean="0">
                <a:solidFill>
                  <a:srgbClr val="7030A0"/>
                </a:solidFill>
              </a:rPr>
              <a:t> </a:t>
            </a:r>
            <a:r>
              <a:rPr lang="en-GB" dirty="0" smtClean="0"/>
              <a:t>or being </a:t>
            </a:r>
            <a:r>
              <a:rPr lang="en-GB" b="1" dirty="0" smtClean="0">
                <a:solidFill>
                  <a:srgbClr val="7030A0"/>
                </a:solidFill>
                <a:latin typeface="Arial Black" panose="020B0A04020102020204" pitchFamily="34" charset="0"/>
              </a:rPr>
              <a:t>distracted</a:t>
            </a:r>
          </a:p>
          <a:p>
            <a:r>
              <a:rPr lang="en-GB" b="1" dirty="0" smtClean="0">
                <a:solidFill>
                  <a:srgbClr val="FF0000"/>
                </a:solidFill>
              </a:rPr>
              <a:t>Must Complete Homework</a:t>
            </a:r>
            <a:r>
              <a:rPr lang="en-GB" dirty="0" smtClean="0"/>
              <a:t>-Parents Please Ensure! </a:t>
            </a:r>
          </a:p>
          <a:p>
            <a:r>
              <a:rPr lang="en-GB" b="1" dirty="0" smtClean="0">
                <a:solidFill>
                  <a:srgbClr val="7030A0"/>
                </a:solidFill>
              </a:rPr>
              <a:t>Have A Clear Structure at Home</a:t>
            </a:r>
            <a:r>
              <a:rPr lang="en-GB" dirty="0" smtClean="0"/>
              <a:t>-get enough sleep</a:t>
            </a:r>
          </a:p>
          <a:p>
            <a:r>
              <a:rPr lang="en-GB" b="1" dirty="0" smtClean="0">
                <a:solidFill>
                  <a:srgbClr val="FF0000"/>
                </a:solidFill>
              </a:rPr>
              <a:t>Use game consoles/I-pads/Laptops </a:t>
            </a:r>
            <a:r>
              <a:rPr lang="en-GB" sz="2000" b="1" dirty="0" smtClean="0">
                <a:solidFill>
                  <a:srgbClr val="FF0000"/>
                </a:solidFill>
              </a:rPr>
              <a:t>as Rewards/Research </a:t>
            </a:r>
          </a:p>
          <a:p>
            <a:r>
              <a:rPr lang="en-GB" b="1" dirty="0" smtClean="0"/>
              <a:t>Use all devices safely-practice e-safety. </a:t>
            </a:r>
            <a:r>
              <a:rPr lang="en-GB" b="1" dirty="0" smtClean="0">
                <a:solidFill>
                  <a:srgbClr val="FF0000"/>
                </a:solidFill>
              </a:rPr>
              <a:t>NO PHONES</a:t>
            </a:r>
          </a:p>
          <a:p>
            <a:r>
              <a:rPr lang="en-GB" b="1" dirty="0" smtClean="0">
                <a:solidFill>
                  <a:srgbClr val="FF0000"/>
                </a:solidFill>
              </a:rPr>
              <a:t>Work on penmanship &amp; spellings </a:t>
            </a:r>
            <a:r>
              <a:rPr lang="en-GB" b="1" dirty="0" smtClean="0"/>
              <a:t>&amp; Learn X Tables</a:t>
            </a:r>
          </a:p>
          <a:p>
            <a:r>
              <a:rPr lang="en-GB" b="1" dirty="0" smtClean="0">
                <a:solidFill>
                  <a:srgbClr val="7030A0"/>
                </a:solidFill>
              </a:rPr>
              <a:t>READ EVERY DAY AT HOME FOR AT LEAST 20mins</a:t>
            </a:r>
          </a:p>
          <a:p>
            <a:r>
              <a:rPr lang="en-GB" sz="2400" b="1" dirty="0" smtClean="0"/>
              <a:t>Participate In School Based &amp; Community Programmes</a:t>
            </a:r>
          </a:p>
          <a:p>
            <a:r>
              <a:rPr lang="en-GB" b="1" dirty="0" smtClean="0">
                <a:solidFill>
                  <a:srgbClr val="FF0000"/>
                </a:solidFill>
              </a:rPr>
              <a:t>Serve the School &amp; Church-Lead The 10am Mass </a:t>
            </a:r>
          </a:p>
          <a:p>
            <a:endParaRPr lang="en-GB" dirty="0"/>
          </a:p>
        </p:txBody>
      </p:sp>
      <p:pic>
        <p:nvPicPr>
          <p:cNvPr id="5" name="Picture 4">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0" y="16048"/>
            <a:ext cx="949019" cy="749127"/>
          </a:xfrm>
          <a:prstGeom prst="rect">
            <a:avLst/>
          </a:prstGeom>
        </p:spPr>
      </p:pic>
      <p:pic>
        <p:nvPicPr>
          <p:cNvPr id="6" name="Picture 5">
            <a:extLst>
              <a:ext uri="{FF2B5EF4-FFF2-40B4-BE49-F238E27FC236}">
                <a16:creationId xmlns:a16="http://schemas.microsoft.com/office/drawing/2014/main" id="{56B9E976-7D57-4870-9A67-0B7A29374BBB}"/>
              </a:ext>
            </a:extLst>
          </p:cNvPr>
          <p:cNvPicPr>
            <a:picLocks noChangeAspect="1"/>
          </p:cNvPicPr>
          <p:nvPr/>
        </p:nvPicPr>
        <p:blipFill>
          <a:blip r:embed="rId3"/>
          <a:stretch>
            <a:fillRect/>
          </a:stretch>
        </p:blipFill>
        <p:spPr>
          <a:xfrm>
            <a:off x="7252085" y="87586"/>
            <a:ext cx="949019" cy="749127"/>
          </a:xfrm>
          <a:prstGeom prst="rect">
            <a:avLst/>
          </a:prstGeom>
        </p:spPr>
      </p:pic>
    </p:spTree>
    <p:extLst>
      <p:ext uri="{BB962C8B-B14F-4D97-AF65-F5344CB8AC3E}">
        <p14:creationId xmlns:p14="http://schemas.microsoft.com/office/powerpoint/2010/main" val="33321252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wheel(1)">
                                      <p:cBhvr>
                                        <p:cTn id="41" dur="20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p:cTn id="46"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49" dur="10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 calcmode="lin" valueType="num">
                                      <p:cBhvr>
                                        <p:cTn id="54"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2">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 calcmode="lin" valueType="num">
                                      <p:cBhvr>
                                        <p:cTn id="65"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6"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7"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68" dur="1000"/>
                                        <p:tgtEl>
                                          <p:spTgt spid="2">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p:cTn id="73"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75" dur="500"/>
                                        <p:tgtEl>
                                          <p:spTgt spid="2">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12" end="12"/>
                                            </p:txEl>
                                          </p:spTgt>
                                        </p:tgtEl>
                                        <p:attrNameLst>
                                          <p:attrName>style.visibility</p:attrName>
                                        </p:attrNameLst>
                                      </p:cBhvr>
                                      <p:to>
                                        <p:strVal val="visible"/>
                                      </p:to>
                                    </p:set>
                                    <p:animEffect transition="in" filter="fade">
                                      <p:cBhvr>
                                        <p:cTn id="80" dur="1000"/>
                                        <p:tgtEl>
                                          <p:spTgt spid="2">
                                            <p:txEl>
                                              <p:pRg st="12" end="12"/>
                                            </p:txEl>
                                          </p:spTgt>
                                        </p:tgtEl>
                                      </p:cBhvr>
                                    </p:animEffect>
                                    <p:anim calcmode="lin" valueType="num">
                                      <p:cBhvr>
                                        <p:cTn id="81"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95536" y="0"/>
            <a:ext cx="7789779" cy="946733"/>
          </a:xfrm>
          <a:solidFill>
            <a:srgbClr val="FFFF00"/>
          </a:solidFill>
        </p:spPr>
        <p:txBody>
          <a:bodyPr>
            <a:normAutofit/>
          </a:bodyPr>
          <a:lstStyle/>
          <a:p>
            <a:pPr algn="ctr" eaLnBrk="1" fontAlgn="auto" hangingPunct="1">
              <a:spcAft>
                <a:spcPts val="0"/>
              </a:spcAft>
              <a:defRPr/>
            </a:pPr>
            <a:r>
              <a:rPr lang="en-GB" dirty="0" smtClean="0">
                <a:solidFill>
                  <a:srgbClr val="00B050"/>
                </a:solidFill>
              </a:rPr>
              <a:t>School Procedures For </a:t>
            </a:r>
            <a:r>
              <a:rPr lang="en-GB" dirty="0" err="1" smtClean="0">
                <a:solidFill>
                  <a:srgbClr val="00B050"/>
                </a:solidFill>
              </a:rPr>
              <a:t>Yr</a:t>
            </a:r>
            <a:r>
              <a:rPr lang="en-GB" dirty="0" smtClean="0">
                <a:solidFill>
                  <a:srgbClr val="00B050"/>
                </a:solidFill>
              </a:rPr>
              <a:t> 6</a:t>
            </a:r>
          </a:p>
        </p:txBody>
      </p:sp>
      <p:sp>
        <p:nvSpPr>
          <p:cNvPr id="239619" name="Rectangle 3"/>
          <p:cNvSpPr>
            <a:spLocks noGrp="1" noChangeArrowheads="1"/>
          </p:cNvSpPr>
          <p:nvPr>
            <p:ph type="body" sz="half" idx="1"/>
          </p:nvPr>
        </p:nvSpPr>
        <p:spPr>
          <a:xfrm>
            <a:off x="1" y="962000"/>
            <a:ext cx="8625136" cy="5779367"/>
          </a:xfrm>
        </p:spPr>
        <p:txBody>
          <a:bodyPr/>
          <a:lstStyle/>
          <a:p>
            <a:pPr lvl="0" eaLnBrk="1" hangingPunct="1">
              <a:buClr>
                <a:srgbClr val="B13F9A"/>
              </a:buClr>
              <a:buFont typeface="Wingdings 2" pitchFamily="18" charset="2"/>
              <a:buChar char=""/>
            </a:pPr>
            <a:r>
              <a:rPr lang="en-GB" sz="2200" b="1" dirty="0">
                <a:solidFill>
                  <a:srgbClr val="7030A0"/>
                </a:solidFill>
                <a:latin typeface="Rockwell" pitchFamily="18" charset="0"/>
              </a:rPr>
              <a:t>School starts at </a:t>
            </a:r>
            <a:r>
              <a:rPr lang="en-GB" sz="2200" b="1" dirty="0" smtClean="0">
                <a:solidFill>
                  <a:srgbClr val="7030A0"/>
                </a:solidFill>
                <a:latin typeface="Rockwell" pitchFamily="18" charset="0"/>
              </a:rPr>
              <a:t>8.00 </a:t>
            </a:r>
            <a:r>
              <a:rPr lang="en-GB" sz="2200" b="1" dirty="0">
                <a:solidFill>
                  <a:srgbClr val="7030A0"/>
                </a:solidFill>
                <a:latin typeface="Rockwell" pitchFamily="18" charset="0"/>
              </a:rPr>
              <a:t>am </a:t>
            </a:r>
            <a:r>
              <a:rPr lang="en-GB" sz="2200" b="1" dirty="0">
                <a:solidFill>
                  <a:prstClr val="black"/>
                </a:solidFill>
                <a:latin typeface="Rockwell" pitchFamily="18" charset="0"/>
              </a:rPr>
              <a:t>promptly for Yr. 6 each morning!</a:t>
            </a:r>
            <a:r>
              <a:rPr lang="en-GB" sz="2200" dirty="0">
                <a:solidFill>
                  <a:prstClr val="black"/>
                </a:solidFill>
                <a:latin typeface="Rockwell" pitchFamily="18" charset="0"/>
              </a:rPr>
              <a:t> </a:t>
            </a:r>
            <a:r>
              <a:rPr lang="en-GB" sz="2200" b="1" dirty="0" smtClean="0">
                <a:solidFill>
                  <a:srgbClr val="FF0000"/>
                </a:solidFill>
                <a:latin typeface="Arial Black" pitchFamily="34" charset="0"/>
              </a:rPr>
              <a:t>98% </a:t>
            </a:r>
            <a:r>
              <a:rPr lang="en-GB" sz="2200" b="1" dirty="0">
                <a:solidFill>
                  <a:srgbClr val="FF0000"/>
                </a:solidFill>
                <a:latin typeface="Arial Black" pitchFamily="34" charset="0"/>
              </a:rPr>
              <a:t>(</a:t>
            </a:r>
            <a:r>
              <a:rPr lang="en-GB" sz="2200" b="1" dirty="0" smtClean="0">
                <a:solidFill>
                  <a:srgbClr val="FF0000"/>
                </a:solidFill>
                <a:latin typeface="Arial Black" pitchFamily="34" charset="0"/>
              </a:rPr>
              <a:t>58) </a:t>
            </a:r>
            <a:r>
              <a:rPr lang="en-GB" sz="2200" b="1" dirty="0">
                <a:solidFill>
                  <a:srgbClr val="FF0000"/>
                </a:solidFill>
                <a:latin typeface="Arial Black" pitchFamily="34" charset="0"/>
              </a:rPr>
              <a:t>of our pupils </a:t>
            </a:r>
            <a:r>
              <a:rPr lang="en-GB" sz="2200" b="1" dirty="0">
                <a:solidFill>
                  <a:prstClr val="black"/>
                </a:solidFill>
                <a:latin typeface="Rockwell" pitchFamily="18" charset="0"/>
              </a:rPr>
              <a:t>get here on time </a:t>
            </a:r>
            <a:r>
              <a:rPr lang="en-GB" sz="2200" b="1" dirty="0" smtClean="0">
                <a:solidFill>
                  <a:prstClr val="black"/>
                </a:solidFill>
                <a:latin typeface="Rockwell" pitchFamily="18" charset="0"/>
              </a:rPr>
              <a:t>daily for year 6 morning boosters/HW currently. </a:t>
            </a:r>
            <a:r>
              <a:rPr lang="en-GB" sz="2200" b="1" dirty="0" smtClean="0">
                <a:solidFill>
                  <a:srgbClr val="FF0000"/>
                </a:solidFill>
                <a:latin typeface="Rockwell" pitchFamily="18" charset="0"/>
              </a:rPr>
              <a:t>Is your child in the 2%?</a:t>
            </a:r>
            <a:endParaRPr lang="en-GB" sz="2200" b="1" dirty="0">
              <a:solidFill>
                <a:srgbClr val="FF0000"/>
              </a:solidFill>
              <a:latin typeface="Rockwell" pitchFamily="18" charset="0"/>
            </a:endParaRPr>
          </a:p>
          <a:p>
            <a:pPr lvl="0" eaLnBrk="1" hangingPunct="1">
              <a:buClr>
                <a:srgbClr val="B13F9A"/>
              </a:buClr>
              <a:buFont typeface="Wingdings 2" pitchFamily="18" charset="2"/>
              <a:buChar char=""/>
            </a:pPr>
            <a:r>
              <a:rPr lang="en-GB" sz="2200" b="1" dirty="0">
                <a:solidFill>
                  <a:srgbClr val="7030A0"/>
                </a:solidFill>
                <a:latin typeface="Rockwell" pitchFamily="18" charset="0"/>
              </a:rPr>
              <a:t>Absences &amp; Lateness  are strictly monitored</a:t>
            </a:r>
            <a:r>
              <a:rPr lang="en-GB" sz="2200" b="1" dirty="0">
                <a:solidFill>
                  <a:prstClr val="black"/>
                </a:solidFill>
                <a:latin typeface="Rockwell" pitchFamily="18" charset="0"/>
              </a:rPr>
              <a:t> </a:t>
            </a:r>
            <a:r>
              <a:rPr lang="en-GB" sz="2200" dirty="0">
                <a:solidFill>
                  <a:prstClr val="black"/>
                </a:solidFill>
                <a:latin typeface="Rockwell" pitchFamily="18" charset="0"/>
              </a:rPr>
              <a:t>as these are indicators of  a range of  issues. </a:t>
            </a:r>
            <a:r>
              <a:rPr lang="en-GB" sz="2200" dirty="0" smtClean="0">
                <a:solidFill>
                  <a:prstClr val="black"/>
                </a:solidFill>
                <a:latin typeface="Rockwell" pitchFamily="18" charset="0"/>
              </a:rPr>
              <a:t>We will call home. </a:t>
            </a:r>
            <a:endParaRPr lang="en-GB" sz="2200" b="1" dirty="0">
              <a:solidFill>
                <a:srgbClr val="FF0000"/>
              </a:solidFill>
              <a:latin typeface="Rockwell" pitchFamily="18" charset="0"/>
            </a:endParaRPr>
          </a:p>
          <a:p>
            <a:pPr lvl="0" eaLnBrk="1" hangingPunct="1">
              <a:buClr>
                <a:srgbClr val="B13F9A"/>
              </a:buClr>
              <a:buFont typeface="Wingdings 2" pitchFamily="18" charset="2"/>
              <a:buChar char=""/>
            </a:pPr>
            <a:r>
              <a:rPr lang="en-GB" sz="2200" b="1" dirty="0">
                <a:solidFill>
                  <a:srgbClr val="7030A0"/>
                </a:solidFill>
                <a:latin typeface="Rockwell" pitchFamily="18" charset="0"/>
              </a:rPr>
              <a:t>Year 6 Attendance </a:t>
            </a:r>
            <a:r>
              <a:rPr lang="en-GB" sz="2200" b="1" dirty="0" smtClean="0">
                <a:solidFill>
                  <a:prstClr val="black"/>
                </a:solidFill>
                <a:latin typeface="Rockwell" pitchFamily="18" charset="0"/>
              </a:rPr>
              <a:t>so far has been </a:t>
            </a:r>
            <a:r>
              <a:rPr lang="en-GB" sz="2200" b="1" dirty="0">
                <a:solidFill>
                  <a:srgbClr val="FF0000"/>
                </a:solidFill>
                <a:latin typeface="Rockwell" pitchFamily="18" charset="0"/>
              </a:rPr>
              <a:t>average </a:t>
            </a:r>
            <a:r>
              <a:rPr lang="en-GB" sz="2200" b="1" dirty="0" smtClean="0">
                <a:solidFill>
                  <a:srgbClr val="FF0000"/>
                </a:solidFill>
                <a:latin typeface="Rockwell" pitchFamily="18" charset="0"/>
              </a:rPr>
              <a:t>98% </a:t>
            </a:r>
            <a:r>
              <a:rPr lang="en-GB" sz="2200" b="1" dirty="0">
                <a:solidFill>
                  <a:prstClr val="black"/>
                </a:solidFill>
                <a:latin typeface="Rockwell" pitchFamily="18" charset="0"/>
              </a:rPr>
              <a:t>…on average </a:t>
            </a:r>
            <a:r>
              <a:rPr lang="en-GB" sz="2200" b="1" dirty="0" smtClean="0">
                <a:solidFill>
                  <a:srgbClr val="FF0000"/>
                </a:solidFill>
                <a:latin typeface="Rockwell" pitchFamily="18" charset="0"/>
              </a:rPr>
              <a:t>2% </a:t>
            </a:r>
            <a:r>
              <a:rPr lang="en-GB" sz="2200" b="1" dirty="0">
                <a:solidFill>
                  <a:srgbClr val="FF0000"/>
                </a:solidFill>
                <a:latin typeface="Rockwell" pitchFamily="18" charset="0"/>
              </a:rPr>
              <a:t>of pupils </a:t>
            </a:r>
            <a:r>
              <a:rPr lang="en-GB" sz="2200" b="1" dirty="0" smtClean="0">
                <a:solidFill>
                  <a:srgbClr val="FF0000"/>
                </a:solidFill>
                <a:latin typeface="Rockwell" pitchFamily="18" charset="0"/>
              </a:rPr>
              <a:t>have been </a:t>
            </a:r>
            <a:r>
              <a:rPr lang="en-GB" sz="2200" b="1" dirty="0" smtClean="0">
                <a:solidFill>
                  <a:prstClr val="black"/>
                </a:solidFill>
                <a:latin typeface="Rockwell" pitchFamily="18" charset="0"/>
              </a:rPr>
              <a:t>absent for 1or more days. </a:t>
            </a:r>
          </a:p>
          <a:p>
            <a:pPr lvl="0" eaLnBrk="1" hangingPunct="1">
              <a:buClr>
                <a:srgbClr val="B13F9A"/>
              </a:buClr>
              <a:buFont typeface="Wingdings 2" pitchFamily="18" charset="2"/>
              <a:buChar char=""/>
            </a:pPr>
            <a:r>
              <a:rPr lang="en-GB" sz="2200" b="1" dirty="0" smtClean="0">
                <a:solidFill>
                  <a:srgbClr val="FF0000"/>
                </a:solidFill>
                <a:latin typeface="Rockwell" pitchFamily="18" charset="0"/>
              </a:rPr>
              <a:t>Year 6 Target for Attendance and Punctuality:100% daily</a:t>
            </a:r>
            <a:endParaRPr lang="en-GB" sz="2200" b="1" dirty="0">
              <a:solidFill>
                <a:srgbClr val="FF0000"/>
              </a:solidFill>
              <a:latin typeface="Rockwell" pitchFamily="18" charset="0"/>
            </a:endParaRPr>
          </a:p>
          <a:p>
            <a:pPr lvl="0" eaLnBrk="1" hangingPunct="1">
              <a:buClr>
                <a:srgbClr val="B13F9A"/>
              </a:buClr>
              <a:buFont typeface="Wingdings 2" pitchFamily="18" charset="2"/>
              <a:buChar char=""/>
            </a:pPr>
            <a:r>
              <a:rPr lang="en-GB" sz="2200" b="1" dirty="0">
                <a:solidFill>
                  <a:srgbClr val="7030A0"/>
                </a:solidFill>
                <a:latin typeface="Rockwell" pitchFamily="18" charset="0"/>
              </a:rPr>
              <a:t>Home Work </a:t>
            </a:r>
            <a:r>
              <a:rPr lang="en-GB" sz="2200" b="1" dirty="0">
                <a:solidFill>
                  <a:prstClr val="black"/>
                </a:solidFill>
                <a:latin typeface="Rockwell" pitchFamily="18" charset="0"/>
              </a:rPr>
              <a:t>is </a:t>
            </a:r>
            <a:r>
              <a:rPr lang="en-GB" sz="2200" b="1" dirty="0" smtClean="0">
                <a:solidFill>
                  <a:prstClr val="black"/>
                </a:solidFill>
                <a:latin typeface="Rockwell" pitchFamily="18" charset="0"/>
              </a:rPr>
              <a:t>checked </a:t>
            </a:r>
            <a:r>
              <a:rPr lang="en-GB" sz="2200" b="1" dirty="0">
                <a:solidFill>
                  <a:prstClr val="black"/>
                </a:solidFill>
                <a:latin typeface="Rockwell" pitchFamily="18" charset="0"/>
              </a:rPr>
              <a:t>first thing each day- we have a few children routinely </a:t>
            </a:r>
            <a:r>
              <a:rPr lang="en-GB" sz="2200" b="1" dirty="0">
                <a:solidFill>
                  <a:srgbClr val="FF0000"/>
                </a:solidFill>
                <a:latin typeface="Rockwell" pitchFamily="18" charset="0"/>
              </a:rPr>
              <a:t>NOT</a:t>
            </a:r>
            <a:r>
              <a:rPr lang="en-GB" sz="2200" b="1" dirty="0">
                <a:solidFill>
                  <a:prstClr val="black"/>
                </a:solidFill>
                <a:latin typeface="Rockwell" pitchFamily="18" charset="0"/>
              </a:rPr>
              <a:t> completing </a:t>
            </a:r>
            <a:r>
              <a:rPr lang="en-GB" sz="2200" b="1" dirty="0" smtClean="0">
                <a:solidFill>
                  <a:prstClr val="black"/>
                </a:solidFill>
                <a:latin typeface="Rockwell" pitchFamily="18" charset="0"/>
              </a:rPr>
              <a:t>HW- </a:t>
            </a:r>
            <a:r>
              <a:rPr lang="en-GB" sz="2200" b="1" dirty="0" smtClean="0">
                <a:solidFill>
                  <a:srgbClr val="FF0000"/>
                </a:solidFill>
                <a:latin typeface="Rockwell" pitchFamily="18" charset="0"/>
              </a:rPr>
              <a:t>Do you check?</a:t>
            </a:r>
            <a:endParaRPr lang="en-GB" sz="2200" b="1" dirty="0">
              <a:solidFill>
                <a:srgbClr val="FF0000"/>
              </a:solidFill>
              <a:latin typeface="Rockwell" pitchFamily="18" charset="0"/>
            </a:endParaRPr>
          </a:p>
          <a:p>
            <a:pPr lvl="0" eaLnBrk="1" hangingPunct="1">
              <a:buClr>
                <a:srgbClr val="B13F9A"/>
              </a:buClr>
              <a:buFont typeface="Wingdings 2" pitchFamily="18" charset="2"/>
              <a:buChar char=""/>
            </a:pPr>
            <a:r>
              <a:rPr lang="en-GB" sz="2200" b="1" dirty="0" smtClean="0">
                <a:solidFill>
                  <a:srgbClr val="7030A0"/>
                </a:solidFill>
                <a:latin typeface="Rockwell" pitchFamily="18" charset="0"/>
              </a:rPr>
              <a:t>Knowing </a:t>
            </a:r>
            <a:r>
              <a:rPr lang="en-GB" sz="2200" b="1" dirty="0">
                <a:solidFill>
                  <a:srgbClr val="7030A0"/>
                </a:solidFill>
                <a:latin typeface="Rockwell" pitchFamily="18" charset="0"/>
              </a:rPr>
              <a:t>Times Tables </a:t>
            </a:r>
            <a:r>
              <a:rPr lang="en-GB" sz="2200" b="1" dirty="0">
                <a:solidFill>
                  <a:prstClr val="black"/>
                </a:solidFill>
                <a:latin typeface="Rockwell" pitchFamily="18" charset="0"/>
              </a:rPr>
              <a:t>is still not as it should be as only </a:t>
            </a:r>
            <a:r>
              <a:rPr lang="en-GB" sz="2200" b="1" dirty="0" smtClean="0">
                <a:solidFill>
                  <a:prstClr val="black"/>
                </a:solidFill>
                <a:latin typeface="Rockwell" pitchFamily="18" charset="0"/>
              </a:rPr>
              <a:t>80% (46</a:t>
            </a:r>
            <a:r>
              <a:rPr lang="en-GB" sz="2200" b="1" dirty="0">
                <a:solidFill>
                  <a:prstClr val="black"/>
                </a:solidFill>
                <a:latin typeface="Rockwell" pitchFamily="18" charset="0"/>
              </a:rPr>
              <a:t>) know their times tables </a:t>
            </a:r>
            <a:r>
              <a:rPr lang="en-GB" sz="2200" b="1" dirty="0" smtClean="0">
                <a:solidFill>
                  <a:prstClr val="black"/>
                </a:solidFill>
                <a:latin typeface="Rockwell" pitchFamily="18" charset="0"/>
              </a:rPr>
              <a:t>off by heart. </a:t>
            </a:r>
            <a:r>
              <a:rPr lang="en-GB" sz="2200" b="1" dirty="0" smtClean="0">
                <a:solidFill>
                  <a:srgbClr val="FF0000"/>
                </a:solidFill>
                <a:latin typeface="Rockwell" pitchFamily="18" charset="0"/>
              </a:rPr>
              <a:t>Start working</a:t>
            </a:r>
            <a:endParaRPr lang="en-GB" sz="2200" b="1" dirty="0">
              <a:solidFill>
                <a:srgbClr val="FF0000"/>
              </a:solidFill>
              <a:latin typeface="Rockwell" pitchFamily="18" charset="0"/>
            </a:endParaRPr>
          </a:p>
          <a:p>
            <a:pPr lvl="0" eaLnBrk="1" hangingPunct="1">
              <a:buClr>
                <a:srgbClr val="B13F9A"/>
              </a:buClr>
              <a:buFont typeface="Wingdings 2" pitchFamily="18" charset="2"/>
              <a:buChar char=""/>
            </a:pPr>
            <a:r>
              <a:rPr lang="en-GB" sz="2200" b="1" dirty="0">
                <a:solidFill>
                  <a:srgbClr val="7030A0"/>
                </a:solidFill>
                <a:latin typeface="Rockwell" pitchFamily="18" charset="0"/>
              </a:rPr>
              <a:t>Spelling is still </a:t>
            </a:r>
            <a:r>
              <a:rPr lang="en-GB" sz="2200" b="1" dirty="0" smtClean="0">
                <a:solidFill>
                  <a:srgbClr val="7030A0"/>
                </a:solidFill>
                <a:latin typeface="Rockwell" pitchFamily="18" charset="0"/>
              </a:rPr>
              <a:t>a weakness </a:t>
            </a:r>
            <a:r>
              <a:rPr lang="en-GB" sz="2200" b="1" dirty="0">
                <a:solidFill>
                  <a:prstClr val="black"/>
                </a:solidFill>
                <a:latin typeface="Rockwell" pitchFamily="18" charset="0"/>
              </a:rPr>
              <a:t>for </a:t>
            </a:r>
            <a:r>
              <a:rPr lang="en-GB" sz="2200" b="1" dirty="0" smtClean="0">
                <a:solidFill>
                  <a:prstClr val="black"/>
                </a:solidFill>
                <a:latin typeface="Rockwell" pitchFamily="18" charset="0"/>
              </a:rPr>
              <a:t>some-</a:t>
            </a:r>
            <a:r>
              <a:rPr lang="en-GB" sz="2200" b="1" dirty="0" smtClean="0">
                <a:solidFill>
                  <a:srgbClr val="FF0000"/>
                </a:solidFill>
                <a:latin typeface="Rockwell" pitchFamily="18" charset="0"/>
              </a:rPr>
              <a:t>practise daily!</a:t>
            </a:r>
            <a:endParaRPr lang="en-GB" sz="2200" b="1" dirty="0">
              <a:solidFill>
                <a:srgbClr val="FF0000"/>
              </a:solidFill>
              <a:latin typeface="Rockwell" pitchFamily="18" charset="0"/>
            </a:endParaRPr>
          </a:p>
          <a:p>
            <a:pPr lvl="0" eaLnBrk="1" hangingPunct="1">
              <a:buClr>
                <a:srgbClr val="B13F9A"/>
              </a:buClr>
              <a:buFont typeface="Wingdings 2" pitchFamily="18" charset="2"/>
              <a:buChar char=""/>
            </a:pPr>
            <a:r>
              <a:rPr lang="en-GB" sz="2200" b="1" dirty="0">
                <a:solidFill>
                  <a:srgbClr val="7030A0"/>
                </a:solidFill>
                <a:latin typeface="Rockwell" pitchFamily="18" charset="0"/>
              </a:rPr>
              <a:t>Handwriting and presentation </a:t>
            </a:r>
            <a:r>
              <a:rPr lang="en-GB" sz="2200" b="1" dirty="0">
                <a:solidFill>
                  <a:prstClr val="black"/>
                </a:solidFill>
                <a:latin typeface="Rockwell" pitchFamily="18" charset="0"/>
              </a:rPr>
              <a:t>for many still needs </a:t>
            </a:r>
            <a:r>
              <a:rPr lang="en-GB" sz="2200" b="1" dirty="0" smtClean="0">
                <a:solidFill>
                  <a:prstClr val="black"/>
                </a:solidFill>
                <a:latin typeface="Rockwell" pitchFamily="18" charset="0"/>
              </a:rPr>
              <a:t>improvement: </a:t>
            </a:r>
            <a:r>
              <a:rPr lang="en-GB" sz="2800" b="1" dirty="0" smtClean="0">
                <a:solidFill>
                  <a:srgbClr val="FF0000"/>
                </a:solidFill>
                <a:latin typeface="Rockwell" pitchFamily="18" charset="0"/>
              </a:rPr>
              <a:t>so </a:t>
            </a:r>
            <a:r>
              <a:rPr lang="en-GB" sz="2800" b="1" dirty="0" smtClean="0">
                <a:solidFill>
                  <a:srgbClr val="FF0000"/>
                </a:solidFill>
                <a:latin typeface="Magneto" pitchFamily="82" charset="0"/>
              </a:rPr>
              <a:t>practise</a:t>
            </a:r>
            <a:r>
              <a:rPr lang="en-GB" sz="2800" b="1" dirty="0">
                <a:solidFill>
                  <a:srgbClr val="FF0000"/>
                </a:solidFill>
                <a:latin typeface="Magneto" pitchFamily="82" charset="0"/>
              </a:rPr>
              <a:t>, practise, practise!</a:t>
            </a:r>
          </a:p>
          <a:p>
            <a:pPr eaLnBrk="1" hangingPunct="1">
              <a:buFont typeface="Wingdings 2" pitchFamily="18" charset="2"/>
              <a:buChar char=""/>
            </a:pPr>
            <a:r>
              <a:rPr lang="en-GB" sz="2400" b="1" dirty="0" smtClean="0">
                <a:latin typeface="Rockwell" pitchFamily="18" charset="0"/>
              </a:rPr>
              <a:t>.</a:t>
            </a:r>
            <a:endParaRPr lang="en-GB" sz="2400" b="1" dirty="0" smtClean="0">
              <a:solidFill>
                <a:srgbClr val="FF0000"/>
              </a:solidFill>
              <a:latin typeface="Rockwell" pitchFamily="18" charset="0"/>
            </a:endParaRPr>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314" y="5755940"/>
            <a:ext cx="953971" cy="110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56B9E976-7D57-4870-9A67-0B7A29374BBB}"/>
              </a:ext>
            </a:extLst>
          </p:cNvPr>
          <p:cNvPicPr>
            <a:picLocks noChangeAspect="1"/>
          </p:cNvPicPr>
          <p:nvPr/>
        </p:nvPicPr>
        <p:blipFill>
          <a:blip r:embed="rId4"/>
          <a:stretch>
            <a:fillRect/>
          </a:stretch>
        </p:blipFill>
        <p:spPr>
          <a:xfrm>
            <a:off x="1" y="0"/>
            <a:ext cx="757172" cy="845367"/>
          </a:xfrm>
          <a:prstGeom prst="rect">
            <a:avLst/>
          </a:prstGeom>
        </p:spPr>
      </p:pic>
      <p:pic>
        <p:nvPicPr>
          <p:cNvPr id="9" name="Picture 8">
            <a:extLst>
              <a:ext uri="{FF2B5EF4-FFF2-40B4-BE49-F238E27FC236}">
                <a16:creationId xmlns:a16="http://schemas.microsoft.com/office/drawing/2014/main" id="{56B9E976-7D57-4870-9A67-0B7A29374BBB}"/>
              </a:ext>
            </a:extLst>
          </p:cNvPr>
          <p:cNvPicPr>
            <a:picLocks noChangeAspect="1"/>
          </p:cNvPicPr>
          <p:nvPr/>
        </p:nvPicPr>
        <p:blipFill>
          <a:blip r:embed="rId4"/>
          <a:stretch>
            <a:fillRect/>
          </a:stretch>
        </p:blipFill>
        <p:spPr>
          <a:xfrm>
            <a:off x="8251683" y="0"/>
            <a:ext cx="847963" cy="946733"/>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fade">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fade">
                                      <p:cBhvr>
                                        <p:cTn id="17" dur="500"/>
                                        <p:tgtEl>
                                          <p:spTgt spid="239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fade">
                                      <p:cBhvr>
                                        <p:cTn id="22" dur="500"/>
                                        <p:tgtEl>
                                          <p:spTgt spid="239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9619">
                                            <p:txEl>
                                              <p:pRg st="4" end="4"/>
                                            </p:txEl>
                                          </p:spTgt>
                                        </p:tgtEl>
                                        <p:attrNameLst>
                                          <p:attrName>style.visibility</p:attrName>
                                        </p:attrNameLst>
                                      </p:cBhvr>
                                      <p:to>
                                        <p:strVal val="visible"/>
                                      </p:to>
                                    </p:set>
                                    <p:animEffect transition="in" filter="fade">
                                      <p:cBhvr>
                                        <p:cTn id="27" dur="500"/>
                                        <p:tgtEl>
                                          <p:spTgt spid="239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9619">
                                            <p:txEl>
                                              <p:pRg st="5" end="5"/>
                                            </p:txEl>
                                          </p:spTgt>
                                        </p:tgtEl>
                                        <p:attrNameLst>
                                          <p:attrName>style.visibility</p:attrName>
                                        </p:attrNameLst>
                                      </p:cBhvr>
                                      <p:to>
                                        <p:strVal val="visible"/>
                                      </p:to>
                                    </p:set>
                                    <p:animEffect transition="in" filter="fade">
                                      <p:cBhvr>
                                        <p:cTn id="32" dur="500"/>
                                        <p:tgtEl>
                                          <p:spTgt spid="239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9619">
                                            <p:txEl>
                                              <p:pRg st="6" end="6"/>
                                            </p:txEl>
                                          </p:spTgt>
                                        </p:tgtEl>
                                        <p:attrNameLst>
                                          <p:attrName>style.visibility</p:attrName>
                                        </p:attrNameLst>
                                      </p:cBhvr>
                                      <p:to>
                                        <p:strVal val="visible"/>
                                      </p:to>
                                    </p:set>
                                    <p:animEffect transition="in" filter="fade">
                                      <p:cBhvr>
                                        <p:cTn id="37" dur="500"/>
                                        <p:tgtEl>
                                          <p:spTgt spid="239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9619">
                                            <p:txEl>
                                              <p:pRg st="7" end="7"/>
                                            </p:txEl>
                                          </p:spTgt>
                                        </p:tgtEl>
                                        <p:attrNameLst>
                                          <p:attrName>style.visibility</p:attrName>
                                        </p:attrNameLst>
                                      </p:cBhvr>
                                      <p:to>
                                        <p:strVal val="visible"/>
                                      </p:to>
                                    </p:set>
                                    <p:animEffect transition="in" filter="fade">
                                      <p:cBhvr>
                                        <p:cTn id="42" dur="500"/>
                                        <p:tgtEl>
                                          <p:spTgt spid="239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9619">
                                            <p:txEl>
                                              <p:pRg st="8" end="8"/>
                                            </p:txEl>
                                          </p:spTgt>
                                        </p:tgtEl>
                                        <p:attrNameLst>
                                          <p:attrName>style.visibility</p:attrName>
                                        </p:attrNameLst>
                                      </p:cBhvr>
                                      <p:to>
                                        <p:strVal val="visible"/>
                                      </p:to>
                                    </p:set>
                                    <p:animEffect transition="in" filter="fade">
                                      <p:cBhvr>
                                        <p:cTn id="47" dur="500"/>
                                        <p:tgtEl>
                                          <p:spTgt spid="239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6|1.3"/>
</p:tagLst>
</file>

<file path=ppt/tags/tag2.xml><?xml version="1.0" encoding="utf-8"?>
<p:tagLst xmlns:a="http://schemas.openxmlformats.org/drawingml/2006/main" xmlns:r="http://schemas.openxmlformats.org/officeDocument/2006/relationships" xmlns:p="http://schemas.openxmlformats.org/presentationml/2006/main">
  <p:tag name="TIMING" val="|0.8|1.5|1.4|1.1|1.1|1.2"/>
</p:tagLst>
</file>

<file path=ppt/tags/tag3.xml><?xml version="1.0" encoding="utf-8"?>
<p:tagLst xmlns:a="http://schemas.openxmlformats.org/drawingml/2006/main" xmlns:r="http://schemas.openxmlformats.org/officeDocument/2006/relationships" xmlns:p="http://schemas.openxmlformats.org/presentationml/2006/main">
  <p:tag name="TIMING" val="|1|1.2|1.1"/>
</p:tagLst>
</file>

<file path=ppt/tags/tag4.xml><?xml version="1.0" encoding="utf-8"?>
<p:tagLst xmlns:a="http://schemas.openxmlformats.org/drawingml/2006/main" xmlns:r="http://schemas.openxmlformats.org/officeDocument/2006/relationships" xmlns:p="http://schemas.openxmlformats.org/presentationml/2006/main">
  <p:tag name="TIMING" val="|0.6|0.9"/>
</p:tagLst>
</file>

<file path=ppt/tags/tag5.xml><?xml version="1.0" encoding="utf-8"?>
<p:tagLst xmlns:a="http://schemas.openxmlformats.org/drawingml/2006/main" xmlns:r="http://schemas.openxmlformats.org/officeDocument/2006/relationships" xmlns:p="http://schemas.openxmlformats.org/presentationml/2006/main">
  <p:tag name="TIMING" val="|0.9|2.7|2.3|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0.8|1.1|1.4|1|0.9|1|1|0.8|0.9|0.9|0.9|0.9|0.8|1|0.9|0.8|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Austin</Template>
  <TotalTime>7872</TotalTime>
  <Words>1775</Words>
  <Application>Microsoft Office PowerPoint</Application>
  <PresentationFormat>On-screen Show (4:3)</PresentationFormat>
  <Paragraphs>167</Paragraphs>
  <Slides>18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Andalus</vt:lpstr>
      <vt:lpstr>Arial</vt:lpstr>
      <vt:lpstr>Arial Black</vt:lpstr>
      <vt:lpstr>Comic Sans MS</vt:lpstr>
      <vt:lpstr>Cooper Black</vt:lpstr>
      <vt:lpstr>Impact</vt:lpstr>
      <vt:lpstr>Magneto</vt:lpstr>
      <vt:lpstr>Rockwell</vt:lpstr>
      <vt:lpstr>Times New Roman</vt:lpstr>
      <vt:lpstr>Trebuchet MS</vt:lpstr>
      <vt:lpstr>Wingdings</vt:lpstr>
      <vt:lpstr>Wingdings 2</vt:lpstr>
      <vt:lpstr>Opulent</vt:lpstr>
      <vt:lpstr>Parents’ Information  Evening FOR Year 6   </vt:lpstr>
      <vt:lpstr>Opening Prayer…LET US Pray</vt:lpstr>
      <vt:lpstr>Staff Introductions- Year 6</vt:lpstr>
      <vt:lpstr>Aims of this meeting </vt:lpstr>
      <vt:lpstr>Our School Motto:</vt:lpstr>
      <vt:lpstr>Our Golden Rules</vt:lpstr>
      <vt:lpstr>Behaviour Management</vt:lpstr>
      <vt:lpstr>       Expectations Of Year 6</vt:lpstr>
      <vt:lpstr>School Procedures For Yr 6</vt:lpstr>
      <vt:lpstr>School Procedures</vt:lpstr>
      <vt:lpstr>     School Procedures continued…</vt:lpstr>
      <vt:lpstr>         Parent EXPECTATIONS requirements</vt:lpstr>
      <vt:lpstr>WHAT IS RHE: TEN TEN?</vt:lpstr>
      <vt:lpstr>Home School Agreement Year 6 Transition, Trips, pay+</vt:lpstr>
      <vt:lpstr> YEAR 6 TRIPS &amp; Events 2023</vt:lpstr>
      <vt:lpstr>PowerPoint Presentation</vt:lpstr>
      <vt:lpstr>Thank you for attending  tonight’s meeting.</vt:lpstr>
      <vt:lpstr>St. Antony’s CATHOLIC primary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Evening</dc:title>
  <dc:creator>Des</dc:creator>
  <cp:lastModifiedBy>Angela Moore</cp:lastModifiedBy>
  <cp:revision>316</cp:revision>
  <cp:lastPrinted>2003-09-16T16:20:19Z</cp:lastPrinted>
  <dcterms:created xsi:type="dcterms:W3CDTF">2002-09-08T19:44:48Z</dcterms:created>
  <dcterms:modified xsi:type="dcterms:W3CDTF">2022-09-26T11:51:13Z</dcterms:modified>
</cp:coreProperties>
</file>