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1" r:id="rId1"/>
  </p:sldMasterIdLst>
  <p:notesMasterIdLst>
    <p:notesMasterId r:id="rId20"/>
  </p:notesMasterIdLst>
  <p:sldIdLst>
    <p:sldId id="256" r:id="rId2"/>
    <p:sldId id="261" r:id="rId3"/>
    <p:sldId id="257" r:id="rId4"/>
    <p:sldId id="273" r:id="rId5"/>
    <p:sldId id="258" r:id="rId6"/>
    <p:sldId id="274" r:id="rId7"/>
    <p:sldId id="259" r:id="rId8"/>
    <p:sldId id="260" r:id="rId9"/>
    <p:sldId id="262" r:id="rId10"/>
    <p:sldId id="263" r:id="rId11"/>
    <p:sldId id="264" r:id="rId12"/>
    <p:sldId id="266" r:id="rId13"/>
    <p:sldId id="267" r:id="rId14"/>
    <p:sldId id="268" r:id="rId15"/>
    <p:sldId id="276" r:id="rId16"/>
    <p:sldId id="269" r:id="rId17"/>
    <p:sldId id="270" r:id="rId18"/>
    <p:sldId id="275" r:id="rId19"/>
  </p:sldIdLst>
  <p:sldSz cx="9144000" cy="5143500" type="screen16x9"/>
  <p:notesSz cx="6858000" cy="9144000"/>
  <p:embeddedFontLst>
    <p:embeddedFont>
      <p:font typeface="Arial Black" panose="020B0A04020102020204" pitchFamily="34" charset="0"/>
      <p:bold r:id="rId21"/>
    </p:embeddedFont>
    <p:embeddedFont>
      <p:font typeface="EB Garamond" panose="020B0604020202020204" charset="0"/>
      <p:regular r:id="rId22"/>
      <p:bold r:id="rId23"/>
      <p:italic r:id="rId24"/>
      <p:boldItalic r:id="rId25"/>
    </p:embeddedFont>
    <p:embeddedFont>
      <p:font typeface="Merriweather"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8a5f59e1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8a5f59e1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8a5f59e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8a5f59e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8a5f59e1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8a5f59e1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8a5f59e1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8a5f59e1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8a5f59e1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8a5f59e1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8a5f59e1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8a5f59e1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99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8a5f59e1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8a5f59e1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8a5f59e1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8a5f59e1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8a5f59e1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8a5f59e1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28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8a5f59e1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8a5f59e1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0926fea2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0926fea2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0926fea2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0926fea2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84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8a5f59e1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8a5f59e1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8a5f59e1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8a5f59e1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51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8a5f59e1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8a5f59e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8a5f59e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8a5f59e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a5f59e1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8a5f59e1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3" name="Google Shape;9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 name="Google Shape;9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6"/>
        <p:cNvGrpSpPr/>
        <p:nvPr/>
      </p:nvGrpSpPr>
      <p:grpSpPr>
        <a:xfrm>
          <a:off x="0" y="0"/>
          <a:ext cx="0" cy="0"/>
          <a:chOff x="0" y="0"/>
          <a:chExt cx="0" cy="0"/>
        </a:xfrm>
      </p:grpSpPr>
      <p:sp>
        <p:nvSpPr>
          <p:cNvPr id="97" name="Google Shape;9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2" name="Google Shape;6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0" y="0"/>
            <a:ext cx="9144000" cy="1855043"/>
          </a:xfrm>
          <a:prstGeom prst="rect">
            <a:avLst/>
          </a:prstGeom>
          <a:solidFill>
            <a:srgbClr val="92D050"/>
          </a:solidFill>
        </p:spPr>
        <p:txBody>
          <a:bodyPr spcFirstLastPara="1" wrap="square" lIns="91425" tIns="91425" rIns="91425" bIns="91425" anchor="t" anchorCtr="0">
            <a:noAutofit/>
          </a:bodyPr>
          <a:lstStyle/>
          <a:p>
            <a:pPr lvl="0" algn="ctr"/>
            <a:r>
              <a:rPr lang="en" sz="3800" dirty="0"/>
              <a:t>St </a:t>
            </a:r>
            <a:r>
              <a:rPr lang="en" sz="3800" dirty="0" smtClean="0"/>
              <a:t>Antony’s </a:t>
            </a:r>
            <a:r>
              <a:rPr lang="en" sz="3800" dirty="0"/>
              <a:t>Catholic Primary </a:t>
            </a:r>
            <a:r>
              <a:rPr lang="en" sz="3800" dirty="0" smtClean="0"/>
              <a:t>School</a:t>
            </a:r>
            <a:br>
              <a:rPr lang="en" sz="3800" dirty="0" smtClean="0"/>
            </a:br>
            <a:r>
              <a:rPr lang="en" sz="4000" dirty="0"/>
              <a:t>Staff </a:t>
            </a:r>
            <a:r>
              <a:rPr lang="en" sz="4000" dirty="0" smtClean="0"/>
              <a:t>Review On</a:t>
            </a:r>
            <a:endParaRPr sz="3800" dirty="0"/>
          </a:p>
          <a:p>
            <a:pPr marL="0" lvl="0" indent="0" algn="ctr" rtl="0">
              <a:spcBef>
                <a:spcPts val="0"/>
              </a:spcBef>
              <a:spcAft>
                <a:spcPts val="0"/>
              </a:spcAft>
              <a:buNone/>
            </a:pPr>
            <a:r>
              <a:rPr lang="en" dirty="0">
                <a:solidFill>
                  <a:srgbClr val="FF0000"/>
                </a:solidFill>
                <a:latin typeface="Arial Black" panose="020B0A04020102020204" pitchFamily="34" charset="0"/>
              </a:rPr>
              <a:t>R</a:t>
            </a:r>
            <a:r>
              <a:rPr lang="en" dirty="0"/>
              <a:t>elationships, </a:t>
            </a:r>
            <a:r>
              <a:rPr lang="en" dirty="0">
                <a:solidFill>
                  <a:srgbClr val="FF0000"/>
                </a:solidFill>
                <a:latin typeface="Arial Black" panose="020B0A04020102020204" pitchFamily="34" charset="0"/>
              </a:rPr>
              <a:t>S</a:t>
            </a:r>
            <a:r>
              <a:rPr lang="en" dirty="0"/>
              <a:t>ex and </a:t>
            </a:r>
            <a:r>
              <a:rPr lang="en" dirty="0">
                <a:solidFill>
                  <a:srgbClr val="FF0000"/>
                </a:solidFill>
                <a:latin typeface="Arial Black" panose="020B0A04020102020204" pitchFamily="34" charset="0"/>
              </a:rPr>
              <a:t>H</a:t>
            </a:r>
            <a:r>
              <a:rPr lang="en" dirty="0"/>
              <a:t>ealth </a:t>
            </a:r>
            <a:r>
              <a:rPr lang="en" dirty="0">
                <a:solidFill>
                  <a:srgbClr val="FF0000"/>
                </a:solidFill>
                <a:latin typeface="Arial Black" panose="020B0A04020102020204" pitchFamily="34" charset="0"/>
              </a:rPr>
              <a:t>E</a:t>
            </a:r>
            <a:r>
              <a:rPr lang="en" dirty="0"/>
              <a:t>ducation (</a:t>
            </a:r>
            <a:r>
              <a:rPr lang="en" b="1" dirty="0">
                <a:solidFill>
                  <a:srgbClr val="FF0000"/>
                </a:solidFill>
              </a:rPr>
              <a:t>RSHE</a:t>
            </a:r>
            <a:r>
              <a:rPr lang="en" dirty="0"/>
              <a:t>) </a:t>
            </a:r>
            <a:r>
              <a:rPr lang="en" dirty="0" smtClean="0"/>
              <a:t/>
            </a:r>
            <a:br>
              <a:rPr lang="en" dirty="0" smtClean="0"/>
            </a:br>
            <a:endParaRPr dirty="0"/>
          </a:p>
        </p:txBody>
      </p:sp>
      <p:pic>
        <p:nvPicPr>
          <p:cNvPr id="6" name="Picture 5" descr="Migrants Mass for Westminster, Brentwood and Southwark Dio… | Flick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69809" y="1855043"/>
            <a:ext cx="3509547" cy="3288457"/>
          </a:xfrm>
          <a:prstGeom prst="rect">
            <a:avLst/>
          </a:prstGeom>
          <a:noFill/>
          <a:ln>
            <a:noFill/>
          </a:ln>
        </p:spPr>
      </p:pic>
      <p:pic>
        <p:nvPicPr>
          <p:cNvPr id="1028" name="Picture 4" descr="Dot Dot Fire Personal Finance Programme at St. Antony's Primary School |  Dot Dot Fire"/>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r="3940"/>
          <a:stretch/>
        </p:blipFill>
        <p:spPr bwMode="auto">
          <a:xfrm>
            <a:off x="0" y="1855042"/>
            <a:ext cx="2869809" cy="3288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imary School of the Year: St Antony's RC Primary School, Newham | Parent  Power | The Sunday Times"/>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379357" y="1855042"/>
            <a:ext cx="2764643" cy="3288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srcRect/>
          <a:stretch>
            <a:fillRect/>
          </a:stretch>
        </p:blipFill>
        <p:spPr bwMode="auto">
          <a:xfrm>
            <a:off x="0" y="0"/>
            <a:ext cx="611945" cy="649230"/>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8532055" y="0"/>
            <a:ext cx="611945" cy="64923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0" y="1091024"/>
            <a:ext cx="9144000" cy="4326623"/>
          </a:xfrm>
          <a:prstGeom prst="rect">
            <a:avLst/>
          </a:prstGeom>
          <a:solidFill>
            <a:srgbClr val="FFC000"/>
          </a:solidFill>
        </p:spPr>
        <p:txBody>
          <a:bodyPr spcFirstLastPara="1" wrap="square" lIns="91425" tIns="91425" rIns="91425" bIns="91425" anchor="t" anchorCtr="0">
            <a:noAutofit/>
          </a:bodyPr>
          <a:lstStyle/>
          <a:p>
            <a:pPr marL="457200" lvl="0" indent="-330200" algn="l" rtl="0">
              <a:spcBef>
                <a:spcPts val="1000"/>
              </a:spcBef>
              <a:spcAft>
                <a:spcPts val="0"/>
              </a:spcAft>
              <a:buSzPts val="1600"/>
              <a:buFont typeface="Merriweather"/>
              <a:buChar char="★"/>
            </a:pPr>
            <a:r>
              <a:rPr lang="en" sz="1600" b="1" dirty="0">
                <a:solidFill>
                  <a:srgbClr val="404040"/>
                </a:solidFill>
                <a:latin typeface="Merriweather"/>
                <a:ea typeface="Merriweather"/>
                <a:cs typeface="Merriweather"/>
                <a:sym typeface="Merriweather"/>
              </a:rPr>
              <a:t>The Relationships Education, Relationships and Sex Education and Health Education (England) Regulations 2019</a:t>
            </a:r>
            <a:r>
              <a:rPr lang="en" sz="1600" dirty="0">
                <a:solidFill>
                  <a:srgbClr val="404040"/>
                </a:solidFill>
                <a:latin typeface="Merriweather"/>
                <a:ea typeface="Merriweather"/>
                <a:cs typeface="Merriweather"/>
                <a:sym typeface="Merriweather"/>
              </a:rPr>
              <a:t>, made under sections 34 and 35 of the Children and Social Work Act 2017, </a:t>
            </a:r>
            <a:r>
              <a:rPr lang="en" sz="1600" b="1" dirty="0">
                <a:solidFill>
                  <a:srgbClr val="FF0000"/>
                </a:solidFill>
                <a:latin typeface="Merriweather"/>
                <a:ea typeface="Merriweather"/>
                <a:cs typeface="Merriweather"/>
                <a:sym typeface="Merriweather"/>
              </a:rPr>
              <a:t>make Relationships </a:t>
            </a:r>
            <a:r>
              <a:rPr lang="en" sz="1600" b="1" dirty="0" smtClean="0">
                <a:solidFill>
                  <a:srgbClr val="FF0000"/>
                </a:solidFill>
                <a:latin typeface="Merriweather"/>
                <a:ea typeface="Merriweather"/>
                <a:cs typeface="Merriweather"/>
                <a:sym typeface="Merriweather"/>
              </a:rPr>
              <a:t>and Health Education (RHE) </a:t>
            </a:r>
            <a:r>
              <a:rPr lang="en" sz="1600" b="1" dirty="0">
                <a:solidFill>
                  <a:srgbClr val="FF0000"/>
                </a:solidFill>
                <a:latin typeface="Merriweather"/>
                <a:ea typeface="Merriweather"/>
                <a:cs typeface="Merriweather"/>
                <a:sym typeface="Merriweather"/>
              </a:rPr>
              <a:t>compulsory for all pupils receiving primary education </a:t>
            </a:r>
            <a:r>
              <a:rPr lang="en" sz="1600" dirty="0">
                <a:solidFill>
                  <a:srgbClr val="404040"/>
                </a:solidFill>
                <a:latin typeface="Merriweather"/>
                <a:ea typeface="Merriweather"/>
                <a:cs typeface="Merriweather"/>
                <a:sym typeface="Merriweather"/>
              </a:rPr>
              <a:t>and </a:t>
            </a:r>
            <a:r>
              <a:rPr lang="en" sz="1600" dirty="0">
                <a:solidFill>
                  <a:srgbClr val="0070C0"/>
                </a:solidFill>
                <a:latin typeface="Merriweather"/>
                <a:ea typeface="Merriweather"/>
                <a:cs typeface="Merriweather"/>
                <a:sym typeface="Merriweather"/>
              </a:rPr>
              <a:t>Relationships and Sex Education (RSE) </a:t>
            </a:r>
            <a:r>
              <a:rPr lang="en" sz="1600" dirty="0">
                <a:solidFill>
                  <a:srgbClr val="404040"/>
                </a:solidFill>
                <a:latin typeface="Merriweather"/>
                <a:ea typeface="Merriweather"/>
                <a:cs typeface="Merriweather"/>
                <a:sym typeface="Merriweather"/>
              </a:rPr>
              <a:t>compulsory for all pupils receiving secondary education.</a:t>
            </a:r>
            <a:endParaRPr sz="1600" dirty="0">
              <a:solidFill>
                <a:srgbClr val="404040"/>
              </a:solidFill>
              <a:latin typeface="Merriweather"/>
              <a:ea typeface="Merriweather"/>
              <a:cs typeface="Merriweather"/>
              <a:sym typeface="Merriweather"/>
            </a:endParaRPr>
          </a:p>
          <a:p>
            <a:pPr marL="457200" lvl="0" indent="-330200" algn="l" rtl="0">
              <a:spcBef>
                <a:spcPts val="0"/>
              </a:spcBef>
              <a:spcAft>
                <a:spcPts val="0"/>
              </a:spcAft>
              <a:buSzPts val="1600"/>
              <a:buFont typeface="Merriweather"/>
              <a:buChar char="★"/>
            </a:pPr>
            <a:r>
              <a:rPr lang="en" sz="1600" dirty="0">
                <a:solidFill>
                  <a:srgbClr val="404040"/>
                </a:solidFill>
                <a:latin typeface="Merriweather"/>
                <a:ea typeface="Merriweather"/>
                <a:cs typeface="Merriweather"/>
                <a:sym typeface="Merriweather"/>
              </a:rPr>
              <a:t>They also make Health Education compulsory in all schools except independent schools. Personal, Social, Health and Economic Education (PSHE) continues to be compulsory in independent schools.</a:t>
            </a:r>
            <a:endParaRPr sz="1600" dirty="0">
              <a:solidFill>
                <a:srgbClr val="404040"/>
              </a:solidFill>
              <a:latin typeface="Merriweather"/>
              <a:ea typeface="Merriweather"/>
              <a:cs typeface="Merriweather"/>
              <a:sym typeface="Merriweather"/>
            </a:endParaRPr>
          </a:p>
          <a:p>
            <a:pPr marL="457200" lvl="0" indent="-330200" algn="l" rtl="0">
              <a:spcBef>
                <a:spcPts val="0"/>
              </a:spcBef>
              <a:spcAft>
                <a:spcPts val="0"/>
              </a:spcAft>
              <a:buSzPts val="1600"/>
              <a:buFont typeface="Merriweather"/>
              <a:buChar char="★"/>
            </a:pPr>
            <a:r>
              <a:rPr lang="en" sz="1600" dirty="0">
                <a:solidFill>
                  <a:srgbClr val="404040"/>
                </a:solidFill>
                <a:latin typeface="Merriweather"/>
                <a:ea typeface="Merriweather"/>
                <a:cs typeface="Merriweather"/>
                <a:sym typeface="Merriweather"/>
              </a:rPr>
              <a:t>This guidance also sets out both the rights of parents/carers to withdraw pupils from sex </a:t>
            </a:r>
            <a:r>
              <a:rPr lang="en" sz="1600" dirty="0" smtClean="0">
                <a:solidFill>
                  <a:srgbClr val="404040"/>
                </a:solidFill>
                <a:latin typeface="Merriweather"/>
                <a:ea typeface="Merriweather"/>
                <a:cs typeface="Merriweather"/>
                <a:sym typeface="Merriweather"/>
              </a:rPr>
              <a:t>education at secondary schools if they so desire </a:t>
            </a:r>
            <a:r>
              <a:rPr lang="en" sz="1600" dirty="0">
                <a:solidFill>
                  <a:srgbClr val="404040"/>
                </a:solidFill>
                <a:latin typeface="Merriweather"/>
                <a:ea typeface="Merriweather"/>
                <a:cs typeface="Merriweather"/>
                <a:sym typeface="Merriweather"/>
              </a:rPr>
              <a:t>(but </a:t>
            </a:r>
            <a:r>
              <a:rPr lang="en" sz="1600" dirty="0" smtClean="0">
                <a:solidFill>
                  <a:srgbClr val="404040"/>
                </a:solidFill>
                <a:latin typeface="Merriweather"/>
                <a:ea typeface="Merriweather"/>
                <a:cs typeface="Merriweather"/>
                <a:sym typeface="Merriweather"/>
              </a:rPr>
              <a:t>not from </a:t>
            </a:r>
            <a:r>
              <a:rPr lang="en" sz="1600" dirty="0">
                <a:solidFill>
                  <a:srgbClr val="404040"/>
                </a:solidFill>
                <a:latin typeface="Merriweather"/>
                <a:ea typeface="Merriweather"/>
                <a:cs typeface="Merriweather"/>
                <a:sym typeface="Merriweather"/>
              </a:rPr>
              <a:t>Relationships or Health </a:t>
            </a:r>
            <a:r>
              <a:rPr lang="en" sz="1600" dirty="0" smtClean="0">
                <a:solidFill>
                  <a:srgbClr val="404040"/>
                </a:solidFill>
                <a:latin typeface="Merriweather"/>
                <a:ea typeface="Merriweather"/>
                <a:cs typeface="Merriweather"/>
                <a:sym typeface="Merriweather"/>
              </a:rPr>
              <a:t>Education RHE in primary education) </a:t>
            </a:r>
            <a:r>
              <a:rPr lang="en" sz="1600" dirty="0">
                <a:solidFill>
                  <a:srgbClr val="404040"/>
                </a:solidFill>
                <a:latin typeface="Merriweather"/>
                <a:ea typeface="Merriweather"/>
                <a:cs typeface="Merriweather"/>
                <a:sym typeface="Merriweather"/>
              </a:rPr>
              <a:t>and the process that head teachers should follow in considering a request from a parent. Parents have the right to request that their child </a:t>
            </a:r>
            <a:r>
              <a:rPr lang="en" sz="1600" dirty="0" smtClean="0">
                <a:solidFill>
                  <a:srgbClr val="404040"/>
                </a:solidFill>
                <a:latin typeface="Merriweather"/>
                <a:ea typeface="Merriweather"/>
                <a:cs typeface="Merriweather"/>
                <a:sym typeface="Merriweather"/>
              </a:rPr>
              <a:t>at secondary school be </a:t>
            </a:r>
            <a:r>
              <a:rPr lang="en" sz="1600" dirty="0">
                <a:solidFill>
                  <a:srgbClr val="404040"/>
                </a:solidFill>
                <a:latin typeface="Merriweather"/>
                <a:ea typeface="Merriweather"/>
                <a:cs typeface="Merriweather"/>
                <a:sym typeface="Merriweather"/>
              </a:rPr>
              <a:t>withdrawn from some or all of sex education delivered as part of statutory </a:t>
            </a:r>
            <a:r>
              <a:rPr lang="en" sz="1600" dirty="0" smtClean="0">
                <a:solidFill>
                  <a:srgbClr val="404040"/>
                </a:solidFill>
                <a:latin typeface="Merriweather"/>
                <a:ea typeface="Merriweather"/>
                <a:cs typeface="Merriweather"/>
                <a:sym typeface="Merriweather"/>
              </a:rPr>
              <a:t>RSE a of September 2020.</a:t>
            </a:r>
            <a:endParaRPr sz="1600" dirty="0">
              <a:solidFill>
                <a:srgbClr val="404040"/>
              </a:solidFill>
              <a:latin typeface="Merriweather"/>
              <a:ea typeface="Merriweather"/>
              <a:cs typeface="Merriweather"/>
              <a:sym typeface="Merriweather"/>
            </a:endParaRPr>
          </a:p>
        </p:txBody>
      </p:sp>
      <p:sp>
        <p:nvSpPr>
          <p:cNvPr id="160" name="Google Shape;160;p32"/>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txBox="1">
            <a:spLocks noGrp="1"/>
          </p:cNvSpPr>
          <p:nvPr>
            <p:ph type="title"/>
          </p:nvPr>
        </p:nvSpPr>
        <p:spPr>
          <a:xfrm>
            <a:off x="-32850" y="0"/>
            <a:ext cx="9209700" cy="1259100"/>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900" dirty="0" smtClean="0">
                <a:solidFill>
                  <a:schemeClr val="tx1"/>
                </a:solidFill>
                <a:latin typeface="Arial Black" panose="020B0A04020102020204" pitchFamily="34" charset="0"/>
                <a:ea typeface="Merriweather"/>
                <a:cs typeface="Merriweather"/>
                <a:sym typeface="Merriweather"/>
              </a:rPr>
              <a:t>Important Extracts </a:t>
            </a:r>
            <a:br>
              <a:rPr lang="en" sz="2900" dirty="0" smtClean="0">
                <a:solidFill>
                  <a:schemeClr val="tx1"/>
                </a:solidFill>
                <a:latin typeface="Arial Black" panose="020B0A04020102020204" pitchFamily="34" charset="0"/>
                <a:ea typeface="Merriweather"/>
                <a:cs typeface="Merriweather"/>
                <a:sym typeface="Merriweather"/>
              </a:rPr>
            </a:br>
            <a:r>
              <a:rPr lang="en" sz="2900" dirty="0" smtClean="0">
                <a:solidFill>
                  <a:schemeClr val="tx1"/>
                </a:solidFill>
                <a:latin typeface="Arial Black" panose="020B0A04020102020204" pitchFamily="34" charset="0"/>
                <a:ea typeface="Merriweather"/>
                <a:cs typeface="Merriweather"/>
                <a:sym typeface="Merriweather"/>
              </a:rPr>
              <a:t>from </a:t>
            </a:r>
            <a:r>
              <a:rPr lang="en" sz="2900" dirty="0">
                <a:solidFill>
                  <a:schemeClr val="tx1"/>
                </a:solidFill>
                <a:latin typeface="Arial Black" panose="020B0A04020102020204" pitchFamily="34" charset="0"/>
                <a:ea typeface="Merriweather"/>
                <a:cs typeface="Merriweather"/>
                <a:sym typeface="Merriweather"/>
              </a:rPr>
              <a:t>the DfE </a:t>
            </a:r>
            <a:r>
              <a:rPr lang="en" sz="2900" dirty="0" smtClean="0">
                <a:solidFill>
                  <a:schemeClr val="tx1"/>
                </a:solidFill>
                <a:latin typeface="Arial Black" panose="020B0A04020102020204" pitchFamily="34" charset="0"/>
                <a:ea typeface="Merriweather"/>
                <a:cs typeface="Merriweather"/>
                <a:sym typeface="Merriweather"/>
              </a:rPr>
              <a:t>Guidance on RSHE</a:t>
            </a:r>
            <a:endParaRPr sz="29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900" dirty="0">
              <a:solidFill>
                <a:schemeClr val="tx1"/>
              </a:solidFill>
              <a:latin typeface="Arial Black" panose="020B0A04020102020204" pitchFamily="34" charset="0"/>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0" y="60987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564905" y="609870"/>
            <a:ext cx="611945" cy="649230"/>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152400" y="762270"/>
            <a:ext cx="611945" cy="6492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5"/>
        <p:cNvGrpSpPr/>
        <p:nvPr/>
      </p:nvGrpSpPr>
      <p:grpSpPr>
        <a:xfrm>
          <a:off x="0" y="0"/>
          <a:ext cx="0" cy="0"/>
          <a:chOff x="0" y="0"/>
          <a:chExt cx="0" cy="0"/>
        </a:xfrm>
      </p:grpSpPr>
      <p:sp>
        <p:nvSpPr>
          <p:cNvPr id="166" name="Google Shape;166;p33"/>
          <p:cNvSpPr txBox="1">
            <a:spLocks noGrp="1"/>
          </p:cNvSpPr>
          <p:nvPr>
            <p:ph type="body" idx="1"/>
          </p:nvPr>
        </p:nvSpPr>
        <p:spPr>
          <a:xfrm>
            <a:off x="-32850" y="1091024"/>
            <a:ext cx="9176850" cy="4052475"/>
          </a:xfrm>
          <a:prstGeom prst="rect">
            <a:avLst/>
          </a:prstGeom>
          <a:solidFill>
            <a:srgbClr val="FFC000"/>
          </a:solidFill>
        </p:spPr>
        <p:txBody>
          <a:bodyPr spcFirstLastPara="1" wrap="square" lIns="91425" tIns="91425" rIns="91425" bIns="91425" anchor="t" anchorCtr="0">
            <a:noAutofit/>
          </a:bodyPr>
          <a:lstStyle/>
          <a:p>
            <a:pPr marL="457200" lvl="0" indent="-323850" algn="l" rtl="0">
              <a:spcBef>
                <a:spcPts val="1000"/>
              </a:spcBef>
              <a:spcAft>
                <a:spcPts val="0"/>
              </a:spcAft>
              <a:buSzPts val="1500"/>
              <a:buFont typeface="Merriweather"/>
              <a:buChar char="★"/>
            </a:pPr>
            <a:r>
              <a:rPr lang="en" sz="1500" dirty="0">
                <a:solidFill>
                  <a:srgbClr val="404040"/>
                </a:solidFill>
                <a:latin typeface="Merriweather"/>
                <a:ea typeface="Merriweather"/>
                <a:cs typeface="Merriweather"/>
                <a:sym typeface="Merriweather"/>
              </a:rPr>
              <a:t>Schools are free to determine how to deliver the content set out in this guidance, in the context of a broad and balanced curriculum. Effective teaching in these subjects will ensure that core knowledge is broken down into units of manageable size and communicated clearly to pupils, in a carefully sequenced way, within a planned programme or lessons. Teaching will include sufficient well-chosen opportunities and contexts for pupils to embed new knowledge so that it can be used confidently in real life situations.</a:t>
            </a:r>
            <a:endParaRPr sz="1500" dirty="0">
              <a:solidFill>
                <a:srgbClr val="404040"/>
              </a:solidFill>
              <a:latin typeface="Merriweather"/>
              <a:ea typeface="Merriweather"/>
              <a:cs typeface="Merriweather"/>
              <a:sym typeface="Merriweather"/>
            </a:endParaRPr>
          </a:p>
          <a:p>
            <a:pPr marL="457200" lvl="0" indent="-323850" algn="l" rtl="0">
              <a:spcBef>
                <a:spcPts val="0"/>
              </a:spcBef>
              <a:spcAft>
                <a:spcPts val="0"/>
              </a:spcAft>
              <a:buClr>
                <a:srgbClr val="404040"/>
              </a:buClr>
              <a:buSzPts val="1500"/>
              <a:buFont typeface="Merriweather"/>
              <a:buChar char="★"/>
            </a:pPr>
            <a:r>
              <a:rPr lang="en" sz="1500" dirty="0">
                <a:solidFill>
                  <a:srgbClr val="404040"/>
                </a:solidFill>
                <a:latin typeface="Merriweather"/>
                <a:ea typeface="Merriweather"/>
                <a:cs typeface="Merriweather"/>
                <a:sym typeface="Merriweather"/>
              </a:rPr>
              <a:t>In all schools, when teaching these subjects, the religious background of all pupils must be taken into account when planning teaching, so that the topics that are included in the core content in this guidance are appropriately handled. Schools must ensure they comply with the relevant provisions of the Equality Act 2010, under which religion or belief are amongst the protected characteristics.  </a:t>
            </a:r>
            <a:endParaRPr lang="en" sz="1500" dirty="0" smtClean="0">
              <a:solidFill>
                <a:srgbClr val="404040"/>
              </a:solidFill>
              <a:latin typeface="Merriweather"/>
              <a:ea typeface="Merriweather"/>
              <a:cs typeface="Merriweather"/>
              <a:sym typeface="Merriweather"/>
            </a:endParaRPr>
          </a:p>
          <a:p>
            <a:pPr marL="457200" lvl="0" indent="-323850" algn="l" rtl="0">
              <a:spcBef>
                <a:spcPts val="0"/>
              </a:spcBef>
              <a:spcAft>
                <a:spcPts val="0"/>
              </a:spcAft>
              <a:buClr>
                <a:srgbClr val="404040"/>
              </a:buClr>
              <a:buSzPts val="1500"/>
              <a:buFont typeface="Merriweather"/>
              <a:buChar char="★"/>
            </a:pPr>
            <a:r>
              <a:rPr lang="en" sz="1500" b="1" dirty="0" smtClean="0">
                <a:solidFill>
                  <a:srgbClr val="002060"/>
                </a:solidFill>
                <a:latin typeface="Merriweather"/>
                <a:ea typeface="Merriweather"/>
                <a:cs typeface="Merriweather"/>
                <a:sym typeface="Merriweather"/>
              </a:rPr>
              <a:t>At </a:t>
            </a:r>
            <a:r>
              <a:rPr lang="en" sz="1500" b="1" dirty="0">
                <a:solidFill>
                  <a:srgbClr val="002060"/>
                </a:solidFill>
                <a:latin typeface="Merriweather"/>
                <a:ea typeface="Merriweather"/>
                <a:cs typeface="Merriweather"/>
                <a:sym typeface="Merriweather"/>
              </a:rPr>
              <a:t>St </a:t>
            </a:r>
            <a:r>
              <a:rPr lang="en" sz="1500" b="1" dirty="0" smtClean="0">
                <a:solidFill>
                  <a:srgbClr val="002060"/>
                </a:solidFill>
                <a:latin typeface="Merriweather"/>
                <a:ea typeface="Merriweather"/>
                <a:cs typeface="Merriweather"/>
                <a:sym typeface="Merriweather"/>
              </a:rPr>
              <a:t>Antony’s, </a:t>
            </a:r>
            <a:r>
              <a:rPr lang="en" sz="1500" b="1" dirty="0">
                <a:solidFill>
                  <a:srgbClr val="002060"/>
                </a:solidFill>
                <a:latin typeface="Merriweather"/>
                <a:ea typeface="Merriweather"/>
                <a:cs typeface="Merriweather"/>
                <a:sym typeface="Merriweather"/>
              </a:rPr>
              <a:t>we will aim to teach </a:t>
            </a:r>
            <a:r>
              <a:rPr lang="en" sz="1500" b="1" dirty="0" smtClean="0">
                <a:solidFill>
                  <a:srgbClr val="002060"/>
                </a:solidFill>
                <a:latin typeface="Merriweather"/>
                <a:ea typeface="Merriweather"/>
                <a:cs typeface="Merriweather"/>
                <a:sym typeface="Merriweather"/>
              </a:rPr>
              <a:t>RHE </a:t>
            </a:r>
            <a:r>
              <a:rPr lang="en" sz="1500" b="1" dirty="0">
                <a:solidFill>
                  <a:srgbClr val="002060"/>
                </a:solidFill>
                <a:latin typeface="Merriweather"/>
                <a:ea typeface="Merriweather"/>
                <a:cs typeface="Merriweather"/>
                <a:sym typeface="Merriweather"/>
              </a:rPr>
              <a:t>within the context of our values, showing respect for all cultures and faiths and underlining the importance of happy, mutually supportive and stable relationships</a:t>
            </a:r>
            <a:r>
              <a:rPr lang="en" sz="1500" dirty="0">
                <a:solidFill>
                  <a:srgbClr val="0070C0"/>
                </a:solidFill>
                <a:latin typeface="Merriweather"/>
                <a:ea typeface="Merriweather"/>
                <a:cs typeface="Merriweather"/>
                <a:sym typeface="Merriweather"/>
              </a:rPr>
              <a:t>.</a:t>
            </a:r>
            <a:endParaRPr sz="1500" dirty="0">
              <a:solidFill>
                <a:srgbClr val="0070C0"/>
              </a:solidFill>
              <a:latin typeface="Merriweather"/>
              <a:ea typeface="Merriweather"/>
              <a:cs typeface="Merriweather"/>
              <a:sym typeface="Merriweather"/>
            </a:endParaRPr>
          </a:p>
          <a:p>
            <a:pPr marL="0" lvl="0" indent="0" algn="l" rtl="0">
              <a:spcBef>
                <a:spcPts val="1000"/>
              </a:spcBef>
              <a:spcAft>
                <a:spcPts val="0"/>
              </a:spcAft>
              <a:buNone/>
            </a:pPr>
            <a:endParaRPr sz="1500" dirty="0">
              <a:solidFill>
                <a:srgbClr val="404040"/>
              </a:solidFill>
              <a:latin typeface="Merriweather"/>
              <a:ea typeface="Merriweather"/>
              <a:cs typeface="Merriweather"/>
              <a:sym typeface="Merriweather"/>
            </a:endParaRPr>
          </a:p>
        </p:txBody>
      </p:sp>
      <p:sp>
        <p:nvSpPr>
          <p:cNvPr id="167" name="Google Shape;167;p33"/>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txBox="1">
            <a:spLocks noGrp="1"/>
          </p:cNvSpPr>
          <p:nvPr>
            <p:ph type="title"/>
          </p:nvPr>
        </p:nvSpPr>
        <p:spPr>
          <a:xfrm>
            <a:off x="-32850" y="0"/>
            <a:ext cx="9209700" cy="1024403"/>
          </a:xfrm>
          <a:prstGeom prst="rect">
            <a:avLst/>
          </a:prstGeom>
          <a:solidFill>
            <a:srgbClr val="92D050"/>
          </a:solidFill>
        </p:spPr>
        <p:txBody>
          <a:bodyPr spcFirstLastPara="1" wrap="square" lIns="91425" tIns="91425" rIns="91425" bIns="91425" anchor="t" anchorCtr="0">
            <a:noAutofit/>
          </a:bodyPr>
          <a:lstStyle/>
          <a:p>
            <a:pPr lvl="0" algn="ctr">
              <a:lnSpc>
                <a:spcPct val="115000"/>
              </a:lnSpc>
            </a:pPr>
            <a:r>
              <a:rPr lang="en" sz="2900" b="1" dirty="0" smtClean="0">
                <a:solidFill>
                  <a:schemeClr val="tx1"/>
                </a:solidFill>
                <a:latin typeface="Arial Black" panose="020B0A04020102020204" pitchFamily="34" charset="0"/>
                <a:ea typeface="Merriweather"/>
                <a:cs typeface="Merriweather"/>
                <a:sym typeface="Merriweather"/>
              </a:rPr>
              <a:t>Extracts from the DfE Guidance Show</a:t>
            </a:r>
            <a:br>
              <a:rPr lang="en" sz="2900" b="1" dirty="0" smtClean="0">
                <a:solidFill>
                  <a:schemeClr val="tx1"/>
                </a:solidFill>
                <a:latin typeface="Arial Black" panose="020B0A04020102020204" pitchFamily="34" charset="0"/>
                <a:ea typeface="Merriweather"/>
                <a:cs typeface="Merriweather"/>
                <a:sym typeface="Merriweather"/>
              </a:rPr>
            </a:br>
            <a:r>
              <a:rPr lang="en" sz="2900" b="1" dirty="0" smtClean="0">
                <a:solidFill>
                  <a:schemeClr val="tx1"/>
                </a:solidFill>
                <a:latin typeface="Arial Black" panose="020B0A04020102020204" pitchFamily="34" charset="0"/>
                <a:ea typeface="Merriweather"/>
                <a:cs typeface="Merriweather"/>
                <a:sym typeface="Merriweather"/>
              </a:rPr>
              <a:t>Schools Given Flexibility on Delivery of RHE</a:t>
            </a:r>
            <a:br>
              <a:rPr lang="en" sz="2900" b="1" dirty="0" smtClean="0">
                <a:solidFill>
                  <a:schemeClr val="tx1"/>
                </a:solidFill>
                <a:latin typeface="Arial Black" panose="020B0A04020102020204" pitchFamily="34" charset="0"/>
                <a:ea typeface="Merriweather"/>
                <a:cs typeface="Merriweather"/>
                <a:sym typeface="Merriweather"/>
              </a:rPr>
            </a:br>
            <a:endParaRPr sz="2900" b="1" dirty="0" smtClean="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9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0" y="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538983" y="0"/>
            <a:ext cx="611945" cy="6492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79"/>
        <p:cNvGrpSpPr/>
        <p:nvPr/>
      </p:nvGrpSpPr>
      <p:grpSpPr>
        <a:xfrm>
          <a:off x="0" y="0"/>
          <a:ext cx="0" cy="0"/>
          <a:chOff x="0" y="0"/>
          <a:chExt cx="0" cy="0"/>
        </a:xfrm>
      </p:grpSpPr>
      <p:sp>
        <p:nvSpPr>
          <p:cNvPr id="180" name="Google Shape;180;p35"/>
          <p:cNvSpPr txBox="1">
            <a:spLocks noGrp="1"/>
          </p:cNvSpPr>
          <p:nvPr>
            <p:ph type="body" idx="1"/>
          </p:nvPr>
        </p:nvSpPr>
        <p:spPr>
          <a:xfrm>
            <a:off x="-1" y="908875"/>
            <a:ext cx="9144001" cy="4295642"/>
          </a:xfrm>
          <a:prstGeom prst="rect">
            <a:avLst/>
          </a:prstGeom>
          <a:solidFill>
            <a:srgbClr val="FFC000"/>
          </a:solidFill>
        </p:spPr>
        <p:txBody>
          <a:bodyPr spcFirstLastPara="1" wrap="square" lIns="91425" tIns="91425" rIns="91425" bIns="91425" anchor="t" anchorCtr="0">
            <a:noAutofit/>
          </a:bodyPr>
          <a:lstStyle/>
          <a:p>
            <a:pPr marL="457200" lvl="0" indent="-323850" algn="l" rtl="0">
              <a:spcBef>
                <a:spcPts val="1000"/>
              </a:spcBef>
              <a:spcAft>
                <a:spcPts val="0"/>
              </a:spcAft>
              <a:buClr>
                <a:srgbClr val="404040"/>
              </a:buClr>
              <a:buSzPts val="1500"/>
              <a:buFont typeface="Merriweather"/>
              <a:buChar char="★"/>
            </a:pPr>
            <a:r>
              <a:rPr lang="en" sz="1400" dirty="0">
                <a:solidFill>
                  <a:srgbClr val="404040"/>
                </a:solidFill>
                <a:latin typeface="Merriweather"/>
                <a:ea typeface="Merriweather"/>
                <a:cs typeface="Merriweather"/>
                <a:sym typeface="Merriweather"/>
              </a:rPr>
              <a:t>Relationships Education, RSE and Health Education must be accessible for all pupils. This is particularly important when planning teaching for pupils with special educational needs and disabilities who represent a large minority of pupils. High quality teaching that is differentiated and personalised will be the starting point to ensure accessibility</a:t>
            </a:r>
            <a:r>
              <a:rPr lang="en" sz="1400" dirty="0" smtClean="0">
                <a:solidFill>
                  <a:srgbClr val="404040"/>
                </a:solidFill>
                <a:latin typeface="Merriweather"/>
                <a:ea typeface="Merriweather"/>
                <a:cs typeface="Merriweather"/>
                <a:sym typeface="Merriweather"/>
              </a:rPr>
              <a:t>.</a:t>
            </a:r>
          </a:p>
          <a:p>
            <a:pPr marL="133350" lvl="0" indent="0" algn="l" rtl="0">
              <a:spcBef>
                <a:spcPts val="1000"/>
              </a:spcBef>
              <a:spcAft>
                <a:spcPts val="0"/>
              </a:spcAft>
              <a:buClr>
                <a:srgbClr val="404040"/>
              </a:buClr>
              <a:buSzPts val="1500"/>
              <a:buNone/>
            </a:pPr>
            <a:endParaRPr sz="1400" dirty="0">
              <a:solidFill>
                <a:srgbClr val="404040"/>
              </a:solidFill>
              <a:latin typeface="Merriweather"/>
              <a:ea typeface="Merriweather"/>
              <a:cs typeface="Merriweather"/>
              <a:sym typeface="Merriweather"/>
            </a:endParaRPr>
          </a:p>
          <a:p>
            <a:pPr marL="457200" lvl="0" indent="-323850" algn="l" rtl="0">
              <a:spcBef>
                <a:spcPts val="0"/>
              </a:spcBef>
              <a:spcAft>
                <a:spcPts val="0"/>
              </a:spcAft>
              <a:buClr>
                <a:srgbClr val="404040"/>
              </a:buClr>
              <a:buSzPts val="1500"/>
              <a:buFont typeface="Merriweather"/>
              <a:buChar char="★"/>
            </a:pPr>
            <a:r>
              <a:rPr lang="en" sz="1400" dirty="0">
                <a:solidFill>
                  <a:srgbClr val="404040"/>
                </a:solidFill>
                <a:latin typeface="Merriweather"/>
                <a:ea typeface="Merriweather"/>
                <a:cs typeface="Merriweather"/>
                <a:sym typeface="Merriweather"/>
              </a:rPr>
              <a:t>In teaching Relationships </a:t>
            </a:r>
            <a:r>
              <a:rPr lang="en" sz="1400" dirty="0" smtClean="0">
                <a:solidFill>
                  <a:srgbClr val="404040"/>
                </a:solidFill>
                <a:latin typeface="Merriweather"/>
                <a:ea typeface="Merriweather"/>
                <a:cs typeface="Merriweather"/>
                <a:sym typeface="Merriweather"/>
              </a:rPr>
              <a:t>Health Education </a:t>
            </a:r>
            <a:r>
              <a:rPr lang="en" sz="1400" dirty="0">
                <a:solidFill>
                  <a:srgbClr val="404040"/>
                </a:solidFill>
                <a:latin typeface="Merriweather"/>
                <a:ea typeface="Merriweather"/>
                <a:cs typeface="Merriweather"/>
                <a:sym typeface="Merriweather"/>
              </a:rPr>
              <a:t>and RSE, schools should ensure that the needs of all pupils are appropriately met, and that all pupils understand the importance of equality and respect. Schools must ensure that they comply with the relevant provisions of the Equality Act 2010, (please see The Equality Act 2010 and schools: Departmental advice), under which sexual orientation and gender reassignment are amongst the protected characteristics</a:t>
            </a:r>
            <a:r>
              <a:rPr lang="en" sz="1400" dirty="0">
                <a:solidFill>
                  <a:srgbClr val="0070C0"/>
                </a:solidFill>
                <a:latin typeface="Merriweather"/>
                <a:ea typeface="Merriweather"/>
                <a:cs typeface="Merriweather"/>
                <a:sym typeface="Merriweather"/>
              </a:rPr>
              <a:t>. </a:t>
            </a:r>
            <a:endParaRPr lang="en" sz="1400" dirty="0" smtClean="0">
              <a:solidFill>
                <a:srgbClr val="0070C0"/>
              </a:solidFill>
              <a:latin typeface="Merriweather"/>
              <a:ea typeface="Merriweather"/>
              <a:cs typeface="Merriweather"/>
              <a:sym typeface="Merriweather"/>
            </a:endParaRPr>
          </a:p>
          <a:p>
            <a:pPr marL="457200" lvl="0" indent="-323850" algn="l" rtl="0">
              <a:spcBef>
                <a:spcPts val="0"/>
              </a:spcBef>
              <a:spcAft>
                <a:spcPts val="0"/>
              </a:spcAft>
              <a:buClr>
                <a:srgbClr val="404040"/>
              </a:buClr>
              <a:buSzPts val="1500"/>
              <a:buFont typeface="Merriweather"/>
              <a:buChar char="★"/>
            </a:pPr>
            <a:endParaRPr sz="1400" dirty="0">
              <a:solidFill>
                <a:srgbClr val="0070C0"/>
              </a:solidFill>
              <a:latin typeface="Merriweather"/>
              <a:ea typeface="Merriweather"/>
              <a:cs typeface="Merriweather"/>
              <a:sym typeface="Merriweather"/>
            </a:endParaRPr>
          </a:p>
          <a:p>
            <a:pPr marL="457200" lvl="0" indent="-323850" algn="l" rtl="0">
              <a:spcBef>
                <a:spcPts val="0"/>
              </a:spcBef>
              <a:spcAft>
                <a:spcPts val="0"/>
              </a:spcAft>
              <a:buClr>
                <a:srgbClr val="404040"/>
              </a:buClr>
              <a:buSzPts val="1500"/>
              <a:buFont typeface="Merriweather"/>
              <a:buChar char="★"/>
            </a:pPr>
            <a:r>
              <a:rPr lang="en" sz="1400" dirty="0">
                <a:solidFill>
                  <a:srgbClr val="002060"/>
                </a:solidFill>
                <a:latin typeface="Merriweather"/>
                <a:ea typeface="Merriweather"/>
                <a:cs typeface="Merriweather"/>
                <a:sym typeface="Merriweather"/>
              </a:rPr>
              <a:t>At St </a:t>
            </a:r>
            <a:r>
              <a:rPr lang="en" sz="1400" dirty="0" smtClean="0">
                <a:solidFill>
                  <a:srgbClr val="002060"/>
                </a:solidFill>
                <a:latin typeface="Merriweather"/>
                <a:ea typeface="Merriweather"/>
                <a:cs typeface="Merriweather"/>
                <a:sym typeface="Merriweather"/>
              </a:rPr>
              <a:t>Antony’s</a:t>
            </a:r>
            <a:r>
              <a:rPr lang="en" sz="1400" dirty="0">
                <a:solidFill>
                  <a:srgbClr val="002060"/>
                </a:solidFill>
                <a:latin typeface="Merriweather"/>
                <a:ea typeface="Merriweather"/>
                <a:cs typeface="Merriweather"/>
                <a:sym typeface="Merriweather"/>
              </a:rPr>
              <a:t>, we aim to </a:t>
            </a:r>
            <a:r>
              <a:rPr lang="en" sz="1400" dirty="0" smtClean="0">
                <a:solidFill>
                  <a:srgbClr val="002060"/>
                </a:solidFill>
                <a:latin typeface="Merriweather"/>
                <a:ea typeface="Merriweather"/>
                <a:cs typeface="Merriweather"/>
                <a:sym typeface="Merriweather"/>
              </a:rPr>
              <a:t>answer our </a:t>
            </a:r>
            <a:r>
              <a:rPr lang="en" sz="1400" dirty="0">
                <a:solidFill>
                  <a:srgbClr val="002060"/>
                </a:solidFill>
                <a:latin typeface="Merriweather"/>
                <a:ea typeface="Merriweather"/>
                <a:cs typeface="Merriweather"/>
                <a:sym typeface="Merriweather"/>
              </a:rPr>
              <a:t>children’s questions thoughtfully and honestly, at an age – appropriate (or understanding-appropriate) level.  Subjects such as homosexuality, bisexuality and transgenderism are not taught explicitly, but may come up as part of pupil led discussions, and questions will be answered by adults in a way which encourages respect, understanding, </a:t>
            </a:r>
            <a:r>
              <a:rPr lang="en" sz="1400" dirty="0" smtClean="0">
                <a:solidFill>
                  <a:srgbClr val="002060"/>
                </a:solidFill>
                <a:latin typeface="Merriweather"/>
                <a:ea typeface="Merriweather"/>
                <a:cs typeface="Merriweather"/>
                <a:sym typeface="Merriweather"/>
              </a:rPr>
              <a:t>and tolerance in line with </a:t>
            </a:r>
            <a:r>
              <a:rPr lang="en" sz="1400" dirty="0">
                <a:solidFill>
                  <a:srgbClr val="002060"/>
                </a:solidFill>
                <a:latin typeface="Merriweather"/>
                <a:ea typeface="Merriweather"/>
                <a:cs typeface="Merriweather"/>
                <a:sym typeface="Merriweather"/>
              </a:rPr>
              <a:t>the teachings of the Catholic </a:t>
            </a:r>
            <a:r>
              <a:rPr lang="en" sz="1400" dirty="0" smtClean="0">
                <a:solidFill>
                  <a:srgbClr val="002060"/>
                </a:solidFill>
                <a:latin typeface="Merriweather"/>
                <a:ea typeface="Merriweather"/>
                <a:cs typeface="Merriweather"/>
                <a:sym typeface="Merriweather"/>
              </a:rPr>
              <a:t>Church on preserving human dignity. </a:t>
            </a:r>
            <a:endParaRPr sz="1100" dirty="0">
              <a:solidFill>
                <a:srgbClr val="404040"/>
              </a:solidFill>
              <a:latin typeface="Merriweather"/>
              <a:ea typeface="Merriweather"/>
              <a:cs typeface="Merriweather"/>
              <a:sym typeface="Merriweather"/>
            </a:endParaRPr>
          </a:p>
        </p:txBody>
      </p:sp>
      <p:sp>
        <p:nvSpPr>
          <p:cNvPr id="181" name="Google Shape;181;p35"/>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txBox="1">
            <a:spLocks noGrp="1"/>
          </p:cNvSpPr>
          <p:nvPr>
            <p:ph type="title"/>
          </p:nvPr>
        </p:nvSpPr>
        <p:spPr>
          <a:xfrm>
            <a:off x="-32850" y="0"/>
            <a:ext cx="9209700" cy="1091099"/>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900" dirty="0" smtClean="0">
                <a:solidFill>
                  <a:schemeClr val="tx1"/>
                </a:solidFill>
                <a:latin typeface="Arial Black" panose="020B0A04020102020204" pitchFamily="34" charset="0"/>
                <a:ea typeface="Merriweather"/>
                <a:cs typeface="Merriweather"/>
                <a:sym typeface="Merriweather"/>
              </a:rPr>
              <a:t>The </a:t>
            </a:r>
            <a:r>
              <a:rPr lang="en" sz="2900" dirty="0">
                <a:solidFill>
                  <a:schemeClr val="tx1"/>
                </a:solidFill>
                <a:latin typeface="Arial Black" panose="020B0A04020102020204" pitchFamily="34" charset="0"/>
                <a:ea typeface="Merriweather"/>
                <a:cs typeface="Merriweather"/>
                <a:sym typeface="Merriweather"/>
              </a:rPr>
              <a:t>DfE </a:t>
            </a:r>
            <a:r>
              <a:rPr lang="en" sz="2900" dirty="0" smtClean="0">
                <a:solidFill>
                  <a:schemeClr val="tx1"/>
                </a:solidFill>
                <a:latin typeface="Arial Black" panose="020B0A04020102020204" pitchFamily="34" charset="0"/>
                <a:ea typeface="Merriweather"/>
                <a:cs typeface="Merriweather"/>
                <a:sym typeface="Merriweather"/>
              </a:rPr>
              <a:t>Guidance Requires Schools To Ensure all Pupils Can Access The Content</a:t>
            </a:r>
            <a:endParaRPr sz="29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9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0" y="0"/>
            <a:ext cx="536265" cy="646268"/>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69613" y="-19678"/>
            <a:ext cx="474388" cy="66594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6"/>
        <p:cNvGrpSpPr/>
        <p:nvPr/>
      </p:nvGrpSpPr>
      <p:grpSpPr>
        <a:xfrm>
          <a:off x="0" y="0"/>
          <a:ext cx="0" cy="0"/>
          <a:chOff x="0" y="0"/>
          <a:chExt cx="0" cy="0"/>
        </a:xfrm>
      </p:grpSpPr>
      <p:sp>
        <p:nvSpPr>
          <p:cNvPr id="187" name="Google Shape;187;p36"/>
          <p:cNvSpPr txBox="1">
            <a:spLocks noGrp="1"/>
          </p:cNvSpPr>
          <p:nvPr>
            <p:ph type="body" idx="1"/>
          </p:nvPr>
        </p:nvSpPr>
        <p:spPr>
          <a:xfrm>
            <a:off x="-32850" y="908875"/>
            <a:ext cx="9209700" cy="4350644"/>
          </a:xfrm>
          <a:prstGeom prst="rect">
            <a:avLst/>
          </a:prstGeom>
          <a:solidFill>
            <a:srgbClr val="FFC000"/>
          </a:solidFill>
        </p:spPr>
        <p:txBody>
          <a:bodyPr spcFirstLastPara="1" wrap="square" lIns="91425" tIns="91425" rIns="91425" bIns="91425" anchor="t" anchorCtr="0">
            <a:noAutofit/>
          </a:bodyPr>
          <a:lstStyle/>
          <a:p>
            <a:pPr lvl="0" indent="-317500">
              <a:spcBef>
                <a:spcPts val="1000"/>
              </a:spcBef>
              <a:buClr>
                <a:srgbClr val="404040"/>
              </a:buClr>
              <a:buSzPts val="1400"/>
              <a:buFont typeface="Merriweather"/>
              <a:buChar char="★"/>
            </a:pPr>
            <a:r>
              <a:rPr lang="en" sz="1700" dirty="0">
                <a:solidFill>
                  <a:srgbClr val="404040"/>
                </a:solidFill>
                <a:latin typeface="Arial" panose="020B0604020202020204" pitchFamily="34" charset="0"/>
                <a:ea typeface="Merriweather"/>
                <a:cs typeface="Arial" panose="020B0604020202020204" pitchFamily="34" charset="0"/>
                <a:sym typeface="Merriweather"/>
              </a:rPr>
              <a:t>Parents have the right to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 and may request </a:t>
            </a:r>
            <a:r>
              <a:rPr lang="en" sz="1700" dirty="0">
                <a:solidFill>
                  <a:srgbClr val="404040"/>
                </a:solidFill>
                <a:latin typeface="Arial" panose="020B0604020202020204" pitchFamily="34" charset="0"/>
                <a:ea typeface="Merriweather"/>
                <a:cs typeface="Arial" panose="020B0604020202020204" pitchFamily="34" charset="0"/>
                <a:sym typeface="Merriweather"/>
              </a:rPr>
              <a:t>that their child be withdrawn from some or all of </a:t>
            </a:r>
            <a:r>
              <a:rPr lang="en" sz="1700" u="sng" dirty="0">
                <a:solidFill>
                  <a:srgbClr val="404040"/>
                </a:solidFill>
                <a:latin typeface="Arial" panose="020B0604020202020204" pitchFamily="34" charset="0"/>
                <a:ea typeface="Merriweather"/>
                <a:cs typeface="Arial" panose="020B0604020202020204" pitchFamily="34" charset="0"/>
                <a:sym typeface="Merriweather"/>
              </a:rPr>
              <a:t>sex education </a:t>
            </a:r>
            <a:r>
              <a:rPr lang="en" sz="1700" u="sng" dirty="0" smtClean="0">
                <a:solidFill>
                  <a:srgbClr val="404040"/>
                </a:solidFill>
                <a:latin typeface="Arial" panose="020B0604020202020204" pitchFamily="34" charset="0"/>
                <a:ea typeface="Merriweather"/>
                <a:cs typeface="Arial" panose="020B0604020202020204" pitchFamily="34" charset="0"/>
                <a:sym typeface="Merriweather"/>
              </a:rPr>
              <a:t> lessons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delivered </a:t>
            </a:r>
            <a:r>
              <a:rPr lang="en" sz="1700" dirty="0">
                <a:solidFill>
                  <a:srgbClr val="404040"/>
                </a:solidFill>
                <a:latin typeface="Arial" panose="020B0604020202020204" pitchFamily="34" charset="0"/>
                <a:ea typeface="Merriweather"/>
                <a:cs typeface="Arial" panose="020B0604020202020204" pitchFamily="34" charset="0"/>
                <a:sym typeface="Merriweather"/>
              </a:rPr>
              <a:t>as part of statutory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RSE to years 5&amp;6. They </a:t>
            </a:r>
            <a:r>
              <a:rPr lang="en" sz="1700" dirty="0">
                <a:solidFill>
                  <a:srgbClr val="404040"/>
                </a:solidFill>
                <a:latin typeface="Arial" panose="020B0604020202020204" pitchFamily="34" charset="0"/>
                <a:ea typeface="Merriweather"/>
                <a:cs typeface="Arial" panose="020B0604020202020204" pitchFamily="34" charset="0"/>
                <a:sym typeface="Merriweather"/>
              </a:rPr>
              <a:t>will have an opportunity to view all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resources as TEN TEN content is placed on the website and shared in </a:t>
            </a:r>
            <a:r>
              <a:rPr lang="en" sz="1700" b="1" dirty="0" smtClean="0">
                <a:solidFill>
                  <a:srgbClr val="404040"/>
                </a:solidFill>
                <a:latin typeface="Arial" panose="020B0604020202020204" pitchFamily="34" charset="0"/>
                <a:ea typeface="Merriweather"/>
                <a:cs typeface="Arial" panose="020B0604020202020204" pitchFamily="34" charset="0"/>
                <a:sym typeface="Merriweather"/>
              </a:rPr>
              <a:t>Parents’ Information Evenings</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700" dirty="0">
                <a:solidFill>
                  <a:srgbClr val="404040"/>
                </a:solidFill>
                <a:latin typeface="Arial" panose="020B0604020202020204" pitchFamily="34" charset="0"/>
                <a:ea typeface="Merriweather"/>
                <a:cs typeface="Arial" panose="020B0604020202020204" pitchFamily="34" charset="0"/>
                <a:sym typeface="Merriweather"/>
              </a:rPr>
              <a:t>Request to withdraw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must be made in </a:t>
            </a:r>
            <a:r>
              <a:rPr lang="en" sz="1700" dirty="0">
                <a:solidFill>
                  <a:srgbClr val="404040"/>
                </a:solidFill>
                <a:latin typeface="Arial" panose="020B0604020202020204" pitchFamily="34" charset="0"/>
                <a:ea typeface="Merriweather"/>
                <a:cs typeface="Arial" panose="020B0604020202020204" pitchFamily="34" charset="0"/>
                <a:sym typeface="Merriweather"/>
              </a:rPr>
              <a:t>writing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to the head teacher. Parents however, need to be aware that the same content covered in RSHE covering </a:t>
            </a:r>
            <a:r>
              <a:rPr lang="en" sz="1700" b="1" dirty="0" smtClean="0">
                <a:solidFill>
                  <a:srgbClr val="404040"/>
                </a:solidFill>
                <a:latin typeface="Arial" panose="020B0604020202020204" pitchFamily="34" charset="0"/>
                <a:ea typeface="Merriweather"/>
                <a:cs typeface="Arial" panose="020B0604020202020204" pitchFamily="34" charset="0"/>
                <a:sym typeface="Merriweather"/>
              </a:rPr>
              <a:t>puberty and reproduction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are also covered in science lessons from which children cannot be withdrawn by law.</a:t>
            </a:r>
          </a:p>
          <a:p>
            <a:pPr marL="139700" lvl="0" indent="0">
              <a:spcBef>
                <a:spcPts val="1000"/>
              </a:spcBef>
              <a:buClr>
                <a:srgbClr val="404040"/>
              </a:buClr>
              <a:buSzPts val="1400"/>
              <a:buNone/>
            </a:pPr>
            <a:endParaRPr lang="en" sz="1700" dirty="0" smtClean="0">
              <a:solidFill>
                <a:srgbClr val="404040"/>
              </a:solidFill>
              <a:latin typeface="Arial" panose="020B0604020202020204" pitchFamily="34" charset="0"/>
              <a:ea typeface="Merriweather"/>
              <a:cs typeface="Arial" panose="020B0604020202020204" pitchFamily="34" charset="0"/>
              <a:sym typeface="Merriweather"/>
            </a:endParaRPr>
          </a:p>
          <a:p>
            <a:pPr marL="457200" lvl="0" indent="-317500" algn="l" rtl="0">
              <a:spcBef>
                <a:spcPts val="0"/>
              </a:spcBef>
              <a:spcAft>
                <a:spcPts val="0"/>
              </a:spcAft>
              <a:buClr>
                <a:srgbClr val="404040"/>
              </a:buClr>
              <a:buSzPts val="1400"/>
              <a:buFont typeface="Merriweather"/>
              <a:buChar char="★"/>
            </a:pPr>
            <a:r>
              <a:rPr lang="en" sz="1700" b="1" dirty="0" smtClean="0">
                <a:solidFill>
                  <a:srgbClr val="404040"/>
                </a:solidFill>
                <a:latin typeface="Arial" panose="020B0604020202020204" pitchFamily="34" charset="0"/>
                <a:ea typeface="Merriweather"/>
                <a:cs typeface="Arial" panose="020B0604020202020204" pitchFamily="34" charset="0"/>
                <a:sym typeface="Merriweather"/>
              </a:rPr>
              <a:t>Good </a:t>
            </a:r>
            <a:r>
              <a:rPr lang="en" sz="1700" b="1" dirty="0">
                <a:solidFill>
                  <a:srgbClr val="404040"/>
                </a:solidFill>
                <a:latin typeface="Arial" panose="020B0604020202020204" pitchFamily="34" charset="0"/>
                <a:ea typeface="Merriweather"/>
                <a:cs typeface="Arial" panose="020B0604020202020204" pitchFamily="34" charset="0"/>
                <a:sym typeface="Merriweather"/>
              </a:rPr>
              <a:t>practice is also likely to include the head teacher discussing with parents the benefits of receiving this important education and any detrimental effects that withdrawal might have on the child.</a:t>
            </a:r>
            <a:r>
              <a:rPr lang="en" sz="1700" dirty="0">
                <a:solidFill>
                  <a:srgbClr val="404040"/>
                </a:solidFill>
                <a:latin typeface="Arial" panose="020B0604020202020204" pitchFamily="34" charset="0"/>
                <a:ea typeface="Merriweather"/>
                <a:cs typeface="Arial" panose="020B0604020202020204" pitchFamily="34" charset="0"/>
                <a:sym typeface="Merriweather"/>
              </a:rPr>
              <a:t> This could include any social and emotional effects of being excluded, as well as the likelihood of the child hearing their peers’ version of what was said in the classes, rather than what was directly said by the teacher.</a:t>
            </a:r>
            <a:endParaRPr sz="1700" dirty="0">
              <a:solidFill>
                <a:srgbClr val="404040"/>
              </a:solidFill>
              <a:latin typeface="Arial" panose="020B0604020202020204" pitchFamily="34" charset="0"/>
              <a:ea typeface="Merriweather"/>
              <a:cs typeface="Arial" panose="020B0604020202020204" pitchFamily="34" charset="0"/>
              <a:sym typeface="Merriweather"/>
            </a:endParaRPr>
          </a:p>
          <a:p>
            <a:pPr marL="0" lvl="0" indent="0" algn="l" rtl="0">
              <a:spcBef>
                <a:spcPts val="1000"/>
              </a:spcBef>
              <a:spcAft>
                <a:spcPts val="0"/>
              </a:spcAft>
              <a:buNone/>
            </a:pPr>
            <a:endParaRPr sz="1000" dirty="0">
              <a:solidFill>
                <a:srgbClr val="404040"/>
              </a:solidFill>
              <a:latin typeface="Merriweather"/>
              <a:ea typeface="Merriweather"/>
              <a:cs typeface="Merriweather"/>
              <a:sym typeface="Merriweather"/>
            </a:endParaRPr>
          </a:p>
        </p:txBody>
      </p:sp>
      <p:sp>
        <p:nvSpPr>
          <p:cNvPr id="188" name="Google Shape;188;p36"/>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6"/>
          <p:cNvSpPr txBox="1">
            <a:spLocks noGrp="1"/>
          </p:cNvSpPr>
          <p:nvPr>
            <p:ph type="title"/>
          </p:nvPr>
        </p:nvSpPr>
        <p:spPr>
          <a:xfrm>
            <a:off x="-32850" y="0"/>
            <a:ext cx="9209700" cy="825023"/>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tx1"/>
                </a:solidFill>
                <a:latin typeface="Arial Black" panose="020B0A04020102020204" pitchFamily="34" charset="0"/>
                <a:ea typeface="Merriweather"/>
                <a:cs typeface="Merriweather"/>
                <a:sym typeface="Merriweather"/>
              </a:rPr>
              <a:t>Parental Right To Withdraw Pupils from RSE</a:t>
            </a:r>
            <a:endParaRPr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500" dirty="0">
              <a:solidFill>
                <a:schemeClr val="tx1"/>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38842"/>
            <a:ext cx="374527" cy="451353"/>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848367" y="-18216"/>
            <a:ext cx="295633" cy="3562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3"/>
        <p:cNvGrpSpPr/>
        <p:nvPr/>
      </p:nvGrpSpPr>
      <p:grpSpPr>
        <a:xfrm>
          <a:off x="0" y="0"/>
          <a:ext cx="0" cy="0"/>
          <a:chOff x="0" y="0"/>
          <a:chExt cx="0" cy="0"/>
        </a:xfrm>
      </p:grpSpPr>
      <p:sp>
        <p:nvSpPr>
          <p:cNvPr id="194" name="Google Shape;194;p37"/>
          <p:cNvSpPr txBox="1">
            <a:spLocks noGrp="1"/>
          </p:cNvSpPr>
          <p:nvPr>
            <p:ph type="body" idx="1"/>
          </p:nvPr>
        </p:nvSpPr>
        <p:spPr>
          <a:xfrm>
            <a:off x="0" y="1203157"/>
            <a:ext cx="9144000" cy="4461997"/>
          </a:xfrm>
          <a:prstGeom prst="rect">
            <a:avLst/>
          </a:prstGeom>
          <a:solidFill>
            <a:srgbClr val="FFC000"/>
          </a:solidFill>
        </p:spPr>
        <p:txBody>
          <a:bodyPr spcFirstLastPara="1" wrap="square" lIns="91425" tIns="91425" rIns="91425" bIns="91425" anchor="t" anchorCtr="0">
            <a:noAutofit/>
          </a:bodyPr>
          <a:lstStyle/>
          <a:p>
            <a:pPr marL="457200" lvl="0" indent="-342900" algn="l" rtl="0">
              <a:spcBef>
                <a:spcPts val="1000"/>
              </a:spcBef>
              <a:spcAft>
                <a:spcPts val="0"/>
              </a:spcAft>
              <a:buClr>
                <a:srgbClr val="404040"/>
              </a:buClr>
              <a:buSzPts val="1800"/>
              <a:buFont typeface="Merriweather"/>
              <a:buChar char="★"/>
            </a:pPr>
            <a:r>
              <a:rPr lang="en" b="1" dirty="0">
                <a:solidFill>
                  <a:srgbClr val="FF0000"/>
                </a:solidFill>
                <a:latin typeface="Merriweather"/>
                <a:ea typeface="Merriweather"/>
                <a:cs typeface="Merriweather"/>
                <a:sym typeface="Merriweather"/>
              </a:rPr>
              <a:t>Parents may not withdraw pupils from Science lessons on </a:t>
            </a:r>
            <a:r>
              <a:rPr lang="en" b="1" dirty="0" smtClean="0">
                <a:solidFill>
                  <a:srgbClr val="FF0000"/>
                </a:solidFill>
                <a:latin typeface="Merriweather"/>
                <a:ea typeface="Merriweather"/>
                <a:cs typeface="Merriweather"/>
                <a:sym typeface="Merriweather"/>
              </a:rPr>
              <a:t>sex education related topics </a:t>
            </a:r>
            <a:r>
              <a:rPr lang="en" b="1" dirty="0">
                <a:solidFill>
                  <a:srgbClr val="FF0000"/>
                </a:solidFill>
                <a:latin typeface="Merriweather"/>
                <a:ea typeface="Merriweather"/>
                <a:cs typeface="Merriweather"/>
                <a:sym typeface="Merriweather"/>
              </a:rPr>
              <a:t>which form part of the </a:t>
            </a:r>
            <a:r>
              <a:rPr lang="en" b="1" dirty="0" smtClean="0">
                <a:solidFill>
                  <a:srgbClr val="FF0000"/>
                </a:solidFill>
                <a:latin typeface="Merriweather"/>
                <a:ea typeface="Merriweather"/>
                <a:cs typeface="Merriweather"/>
                <a:sym typeface="Merriweather"/>
              </a:rPr>
              <a:t>Compusory, Statutory </a:t>
            </a:r>
            <a:r>
              <a:rPr lang="en" b="1" dirty="0">
                <a:solidFill>
                  <a:srgbClr val="FF0000"/>
                </a:solidFill>
                <a:latin typeface="Merriweather"/>
                <a:ea typeface="Merriweather"/>
                <a:cs typeface="Merriweather"/>
                <a:sym typeface="Merriweather"/>
              </a:rPr>
              <a:t>National Curriculum.</a:t>
            </a:r>
            <a:endParaRPr b="1" dirty="0">
              <a:solidFill>
                <a:srgbClr val="FF000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r>
              <a:rPr lang="en" b="1" dirty="0">
                <a:solidFill>
                  <a:srgbClr val="404040"/>
                </a:solidFill>
                <a:latin typeface="Merriweather"/>
                <a:ea typeface="Merriweather"/>
                <a:cs typeface="Merriweather"/>
                <a:sym typeface="Merriweather"/>
              </a:rPr>
              <a:t>In KS1 </a:t>
            </a:r>
            <a:r>
              <a:rPr lang="en" dirty="0">
                <a:solidFill>
                  <a:srgbClr val="404040"/>
                </a:solidFill>
                <a:latin typeface="Merriweather"/>
                <a:ea typeface="Merriweather"/>
                <a:cs typeface="Merriweather"/>
                <a:sym typeface="Merriweather"/>
              </a:rPr>
              <a:t>- Pupils </a:t>
            </a:r>
            <a:r>
              <a:rPr lang="en" dirty="0" smtClean="0">
                <a:solidFill>
                  <a:srgbClr val="404040"/>
                </a:solidFill>
                <a:latin typeface="Merriweather"/>
                <a:ea typeface="Merriweather"/>
                <a:cs typeface="Merriweather"/>
                <a:sym typeface="Merriweather"/>
              </a:rPr>
              <a:t>will </a:t>
            </a:r>
            <a:r>
              <a:rPr lang="en" dirty="0">
                <a:solidFill>
                  <a:srgbClr val="404040"/>
                </a:solidFill>
                <a:latin typeface="Merriweather"/>
                <a:ea typeface="Merriweather"/>
                <a:cs typeface="Merriweather"/>
                <a:sym typeface="Merriweather"/>
              </a:rPr>
              <a:t>be taught to notice that animals, including humans, have </a:t>
            </a:r>
            <a:r>
              <a:rPr lang="en" dirty="0" smtClean="0">
                <a:solidFill>
                  <a:srgbClr val="404040"/>
                </a:solidFill>
                <a:latin typeface="Merriweather"/>
                <a:ea typeface="Merriweather"/>
                <a:cs typeface="Merriweather"/>
                <a:sym typeface="Merriweather"/>
              </a:rPr>
              <a:t>offspring (babies) </a:t>
            </a:r>
            <a:r>
              <a:rPr lang="en" dirty="0">
                <a:solidFill>
                  <a:srgbClr val="404040"/>
                </a:solidFill>
                <a:latin typeface="Merriweather"/>
                <a:ea typeface="Merriweather"/>
                <a:cs typeface="Merriweather"/>
                <a:sym typeface="Merriweather"/>
              </a:rPr>
              <a:t>which grow </a:t>
            </a:r>
            <a:r>
              <a:rPr lang="en" dirty="0" smtClean="0">
                <a:solidFill>
                  <a:srgbClr val="404040"/>
                </a:solidFill>
                <a:latin typeface="Merriweather"/>
                <a:ea typeface="Merriweather"/>
                <a:cs typeface="Merriweather"/>
                <a:sym typeface="Merriweather"/>
              </a:rPr>
              <a:t>and change over time to adult form. </a:t>
            </a:r>
          </a:p>
          <a:p>
            <a:pPr marL="457200" lvl="0" indent="-342900" algn="l" rtl="0">
              <a:spcBef>
                <a:spcPts val="0"/>
              </a:spcBef>
              <a:spcAft>
                <a:spcPts val="0"/>
              </a:spcAft>
              <a:buClr>
                <a:srgbClr val="404040"/>
              </a:buClr>
              <a:buSzPts val="1800"/>
              <a:buFont typeface="Merriweather"/>
              <a:buChar char="★"/>
            </a:pPr>
            <a:r>
              <a:rPr lang="en" dirty="0" smtClean="0">
                <a:solidFill>
                  <a:srgbClr val="404040"/>
                </a:solidFill>
                <a:latin typeface="Merriweather"/>
                <a:ea typeface="Merriweather"/>
                <a:cs typeface="Merriweather"/>
                <a:sym typeface="Merriweather"/>
              </a:rPr>
              <a:t>They </a:t>
            </a:r>
            <a:r>
              <a:rPr lang="en" dirty="0">
                <a:solidFill>
                  <a:srgbClr val="404040"/>
                </a:solidFill>
                <a:latin typeface="Merriweather"/>
                <a:ea typeface="Merriweather"/>
                <a:cs typeface="Merriweather"/>
                <a:sym typeface="Merriweather"/>
              </a:rPr>
              <a:t>should also be introduced to the processes of reproduction and growth in </a:t>
            </a:r>
            <a:r>
              <a:rPr lang="en" dirty="0" smtClean="0">
                <a:solidFill>
                  <a:srgbClr val="404040"/>
                </a:solidFill>
                <a:latin typeface="Merriweather"/>
                <a:ea typeface="Merriweather"/>
                <a:cs typeface="Merriweather"/>
                <a:sym typeface="Merriweather"/>
              </a:rPr>
              <a:t>animals through exploring animals and their young. </a:t>
            </a:r>
            <a:r>
              <a:rPr lang="en" dirty="0">
                <a:solidFill>
                  <a:srgbClr val="404040"/>
                </a:solidFill>
                <a:latin typeface="Merriweather"/>
                <a:ea typeface="Merriweather"/>
                <a:cs typeface="Merriweather"/>
                <a:sym typeface="Merriweather"/>
              </a:rPr>
              <a:t>The focus at this stage </a:t>
            </a:r>
            <a:r>
              <a:rPr lang="en" dirty="0" smtClean="0">
                <a:solidFill>
                  <a:srgbClr val="404040"/>
                </a:solidFill>
                <a:latin typeface="Merriweather"/>
                <a:ea typeface="Merriweather"/>
                <a:cs typeface="Merriweather"/>
                <a:sym typeface="Merriweather"/>
              </a:rPr>
              <a:t>will be on helping </a:t>
            </a:r>
            <a:r>
              <a:rPr lang="en" dirty="0">
                <a:solidFill>
                  <a:srgbClr val="404040"/>
                </a:solidFill>
                <a:latin typeface="Merriweather"/>
                <a:ea typeface="Merriweather"/>
                <a:cs typeface="Merriweather"/>
                <a:sym typeface="Merriweather"/>
              </a:rPr>
              <a:t>pupils to recognise </a:t>
            </a:r>
            <a:r>
              <a:rPr lang="en" dirty="0" smtClean="0">
                <a:solidFill>
                  <a:srgbClr val="404040"/>
                </a:solidFill>
                <a:latin typeface="Merriweather"/>
                <a:ea typeface="Merriweather"/>
                <a:cs typeface="Merriweather"/>
                <a:sym typeface="Merriweather"/>
              </a:rPr>
              <a:t>growth and change.</a:t>
            </a:r>
          </a:p>
          <a:p>
            <a:pPr marL="457200" lvl="0" indent="-342900" algn="l" rtl="0">
              <a:spcBef>
                <a:spcPts val="0"/>
              </a:spcBef>
              <a:spcAft>
                <a:spcPts val="0"/>
              </a:spcAft>
              <a:buClr>
                <a:srgbClr val="404040"/>
              </a:buClr>
              <a:buSzPts val="1800"/>
              <a:buFont typeface="Merriweather"/>
              <a:buChar char="★"/>
            </a:pPr>
            <a:r>
              <a:rPr lang="en" b="1" dirty="0" smtClean="0">
                <a:solidFill>
                  <a:srgbClr val="404040"/>
                </a:solidFill>
                <a:latin typeface="Merriweather"/>
                <a:ea typeface="Merriweather"/>
                <a:cs typeface="Merriweather"/>
                <a:sym typeface="Merriweather"/>
              </a:rPr>
              <a:t>In EYFS </a:t>
            </a:r>
            <a:r>
              <a:rPr lang="en" dirty="0" smtClean="0">
                <a:solidFill>
                  <a:srgbClr val="404040"/>
                </a:solidFill>
                <a:latin typeface="Merriweather"/>
                <a:ea typeface="Merriweather"/>
                <a:cs typeface="Merriweather"/>
                <a:sym typeface="Merriweather"/>
              </a:rPr>
              <a:t>Children will explore life cycles of different animals such as 1. Chickens : e</a:t>
            </a:r>
            <a:r>
              <a:rPr lang="en" dirty="0" smtClean="0">
                <a:solidFill>
                  <a:schemeClr val="tx1"/>
                </a:solidFill>
                <a:latin typeface="Merriweather"/>
                <a:ea typeface="Merriweather"/>
                <a:cs typeface="Merriweather"/>
                <a:sym typeface="Merriweather"/>
              </a:rPr>
              <a:t>gg, chick, chicken</a:t>
            </a:r>
            <a:r>
              <a:rPr lang="en" b="1" dirty="0" smtClean="0">
                <a:solidFill>
                  <a:srgbClr val="404040"/>
                </a:solidFill>
                <a:latin typeface="Merriweather"/>
                <a:ea typeface="Merriweather"/>
                <a:cs typeface="Merriweather"/>
                <a:sym typeface="Merriweather"/>
              </a:rPr>
              <a:t>;  </a:t>
            </a:r>
            <a:r>
              <a:rPr lang="en" b="1" dirty="0" smtClean="0">
                <a:solidFill>
                  <a:schemeClr val="accent5">
                    <a:lumMod val="50000"/>
                  </a:schemeClr>
                </a:solidFill>
                <a:latin typeface="Merriweather"/>
                <a:ea typeface="Merriweather"/>
                <a:cs typeface="Merriweather"/>
                <a:sym typeface="Merriweather"/>
              </a:rPr>
              <a:t>2.Caterpillar, pupa, butterfly</a:t>
            </a:r>
            <a:r>
              <a:rPr lang="en" dirty="0" smtClean="0">
                <a:solidFill>
                  <a:srgbClr val="404040"/>
                </a:solidFill>
                <a:latin typeface="Merriweather"/>
                <a:ea typeface="Merriweather"/>
                <a:cs typeface="Merriweather"/>
                <a:sym typeface="Merriweather"/>
              </a:rPr>
              <a:t>. </a:t>
            </a:r>
            <a:r>
              <a:rPr lang="en" dirty="0" smtClean="0">
                <a:solidFill>
                  <a:srgbClr val="002060"/>
                </a:solidFill>
                <a:latin typeface="Merriweather"/>
                <a:ea typeface="Merriweather"/>
                <a:cs typeface="Merriweather"/>
                <a:sym typeface="Merriweather"/>
              </a:rPr>
              <a:t>3 Frogs: spawn, tadpoles, frog.</a:t>
            </a:r>
            <a:r>
              <a:rPr lang="en" dirty="0" smtClean="0">
                <a:solidFill>
                  <a:srgbClr val="404040"/>
                </a:solidFill>
                <a:latin typeface="Merriweather"/>
                <a:ea typeface="Merriweather"/>
                <a:cs typeface="Merriweather"/>
                <a:sym typeface="Merriweather"/>
              </a:rPr>
              <a:t> </a:t>
            </a:r>
            <a:r>
              <a:rPr lang="en" b="1" dirty="0" smtClean="0">
                <a:solidFill>
                  <a:schemeClr val="accent5">
                    <a:lumMod val="75000"/>
                  </a:schemeClr>
                </a:solidFill>
                <a:latin typeface="Merriweather"/>
                <a:ea typeface="Merriweather"/>
                <a:cs typeface="Merriweather"/>
                <a:sym typeface="Merriweather"/>
              </a:rPr>
              <a:t>4 Horses: foal, colt, horse</a:t>
            </a:r>
            <a:r>
              <a:rPr lang="en" dirty="0" smtClean="0">
                <a:solidFill>
                  <a:srgbClr val="404040"/>
                </a:solidFill>
                <a:latin typeface="Merriweather"/>
                <a:ea typeface="Merriweather"/>
                <a:cs typeface="Merriweather"/>
                <a:sym typeface="Merriweather"/>
              </a:rPr>
              <a:t>. Humans referring to Mothers: </a:t>
            </a:r>
            <a:r>
              <a:rPr lang="en" b="1" dirty="0" smtClean="0">
                <a:solidFill>
                  <a:schemeClr val="accent1">
                    <a:lumMod val="50000"/>
                  </a:schemeClr>
                </a:solidFill>
                <a:latin typeface="Merriweather"/>
                <a:ea typeface="Merriweather"/>
                <a:cs typeface="Merriweather"/>
                <a:sym typeface="Merriweather"/>
              </a:rPr>
              <a:t>Baby, toddler, child, teenager, adult.</a:t>
            </a:r>
            <a:endParaRPr b="1" dirty="0" smtClean="0">
              <a:solidFill>
                <a:schemeClr val="accent1">
                  <a:lumMod val="50000"/>
                </a:schemeClr>
              </a:solidFill>
              <a:latin typeface="Merriweather"/>
              <a:ea typeface="Merriweather"/>
              <a:cs typeface="Merriweather"/>
              <a:sym typeface="Merriweather"/>
            </a:endParaRPr>
          </a:p>
          <a:p>
            <a:pPr marL="457200" lvl="0" indent="0" algn="l" rtl="0">
              <a:spcBef>
                <a:spcPts val="1000"/>
              </a:spcBef>
              <a:spcAft>
                <a:spcPts val="0"/>
              </a:spcAft>
              <a:buNone/>
            </a:pPr>
            <a:endParaRPr sz="1000" b="1" dirty="0">
              <a:solidFill>
                <a:schemeClr val="accent1">
                  <a:lumMod val="50000"/>
                </a:schemeClr>
              </a:solidFill>
              <a:latin typeface="Merriweather"/>
              <a:ea typeface="Merriweather"/>
              <a:cs typeface="Merriweather"/>
              <a:sym typeface="Merriweather"/>
            </a:endParaRPr>
          </a:p>
        </p:txBody>
      </p:sp>
      <p:sp>
        <p:nvSpPr>
          <p:cNvPr id="195" name="Google Shape;195;p37"/>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txBox="1">
            <a:spLocks noGrp="1"/>
          </p:cNvSpPr>
          <p:nvPr>
            <p:ph type="title"/>
          </p:nvPr>
        </p:nvSpPr>
        <p:spPr>
          <a:xfrm>
            <a:off x="-32850" y="0"/>
            <a:ext cx="9209700" cy="1141281"/>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400" dirty="0" smtClean="0">
                <a:solidFill>
                  <a:schemeClr val="tx1"/>
                </a:solidFill>
                <a:latin typeface="Arial Black" panose="020B0A04020102020204" pitchFamily="34" charset="0"/>
                <a:ea typeface="Merriweather"/>
                <a:cs typeface="Merriweather"/>
                <a:sym typeface="Merriweather"/>
              </a:rPr>
              <a:t>The Science Curriculum is Statutory- So Pupils may not be withdrawn</a:t>
            </a:r>
            <a:endParaRPr sz="23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5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16425" y="738702"/>
            <a:ext cx="343759" cy="414274"/>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756315" y="634482"/>
            <a:ext cx="420535" cy="5067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3"/>
        <p:cNvGrpSpPr/>
        <p:nvPr/>
      </p:nvGrpSpPr>
      <p:grpSpPr>
        <a:xfrm>
          <a:off x="0" y="0"/>
          <a:ext cx="0" cy="0"/>
          <a:chOff x="0" y="0"/>
          <a:chExt cx="0" cy="0"/>
        </a:xfrm>
      </p:grpSpPr>
      <p:sp>
        <p:nvSpPr>
          <p:cNvPr id="194" name="Google Shape;194;p37"/>
          <p:cNvSpPr txBox="1">
            <a:spLocks noGrp="1"/>
          </p:cNvSpPr>
          <p:nvPr>
            <p:ph type="body" idx="1"/>
          </p:nvPr>
        </p:nvSpPr>
        <p:spPr>
          <a:xfrm>
            <a:off x="0" y="1203157"/>
            <a:ext cx="9144000" cy="4461997"/>
          </a:xfrm>
          <a:prstGeom prst="rect">
            <a:avLst/>
          </a:prstGeom>
          <a:solidFill>
            <a:srgbClr val="FFC000"/>
          </a:solidFill>
        </p:spPr>
        <p:txBody>
          <a:bodyPr spcFirstLastPara="1" wrap="square" lIns="91425" tIns="91425" rIns="91425" bIns="91425" anchor="t" anchorCtr="0">
            <a:noAutofit/>
          </a:bodyPr>
          <a:lstStyle/>
          <a:p>
            <a:pPr marL="457200" lvl="0" indent="-342900" algn="l" rtl="0">
              <a:spcBef>
                <a:spcPts val="0"/>
              </a:spcBef>
              <a:spcAft>
                <a:spcPts val="0"/>
              </a:spcAft>
              <a:buClr>
                <a:srgbClr val="404040"/>
              </a:buClr>
              <a:buSzPts val="1800"/>
              <a:buFont typeface="Merriweather"/>
              <a:buChar char="★"/>
            </a:pPr>
            <a:r>
              <a:rPr lang="en" sz="1400" b="1" dirty="0" smtClean="0">
                <a:solidFill>
                  <a:srgbClr val="404040"/>
                </a:solidFill>
                <a:latin typeface="Merriweather"/>
                <a:ea typeface="Merriweather"/>
                <a:cs typeface="Merriweather"/>
                <a:sym typeface="Merriweather"/>
              </a:rPr>
              <a:t>In KS1 (yrs 1&amp;2) </a:t>
            </a:r>
            <a:r>
              <a:rPr lang="en" sz="1400" dirty="0">
                <a:solidFill>
                  <a:srgbClr val="404040"/>
                </a:solidFill>
                <a:latin typeface="Merriweather"/>
                <a:ea typeface="Merriweather"/>
                <a:cs typeface="Merriweather"/>
                <a:sym typeface="Merriweather"/>
              </a:rPr>
              <a:t>- Pupils </a:t>
            </a:r>
            <a:r>
              <a:rPr lang="en" sz="1400" dirty="0" smtClean="0">
                <a:solidFill>
                  <a:srgbClr val="404040"/>
                </a:solidFill>
                <a:latin typeface="Merriweather"/>
                <a:ea typeface="Merriweather"/>
                <a:cs typeface="Merriweather"/>
                <a:sym typeface="Merriweather"/>
              </a:rPr>
              <a:t>will explore animals</a:t>
            </a:r>
            <a:r>
              <a:rPr lang="en" sz="1400" dirty="0">
                <a:solidFill>
                  <a:srgbClr val="404040"/>
                </a:solidFill>
                <a:latin typeface="Merriweather"/>
                <a:ea typeface="Merriweather"/>
                <a:cs typeface="Merriweather"/>
                <a:sym typeface="Merriweather"/>
              </a:rPr>
              <a:t>, including </a:t>
            </a:r>
            <a:r>
              <a:rPr lang="en" sz="1400" dirty="0" smtClean="0">
                <a:solidFill>
                  <a:srgbClr val="404040"/>
                </a:solidFill>
                <a:latin typeface="Merriweather"/>
                <a:ea typeface="Merriweather"/>
                <a:cs typeface="Merriweather"/>
                <a:sym typeface="Merriweather"/>
              </a:rPr>
              <a:t>humans growth and change over time. </a:t>
            </a:r>
          </a:p>
          <a:p>
            <a:pPr marL="457200" lvl="0" indent="-342900" algn="l" rtl="0">
              <a:spcBef>
                <a:spcPts val="0"/>
              </a:spcBef>
              <a:spcAft>
                <a:spcPts val="0"/>
              </a:spcAft>
              <a:buClr>
                <a:srgbClr val="404040"/>
              </a:buClr>
              <a:buSzPts val="1800"/>
              <a:buFont typeface="Merriweather"/>
              <a:buChar char="★"/>
            </a:pPr>
            <a:r>
              <a:rPr lang="en" sz="1400" dirty="0" smtClean="0">
                <a:solidFill>
                  <a:srgbClr val="404040"/>
                </a:solidFill>
                <a:latin typeface="Merriweather"/>
                <a:ea typeface="Merriweather"/>
                <a:cs typeface="Merriweather"/>
                <a:sym typeface="Merriweather"/>
              </a:rPr>
              <a:t>They will </a:t>
            </a:r>
            <a:r>
              <a:rPr lang="en" sz="1400" dirty="0">
                <a:solidFill>
                  <a:srgbClr val="404040"/>
                </a:solidFill>
                <a:latin typeface="Merriweather"/>
                <a:ea typeface="Merriweather"/>
                <a:cs typeface="Merriweather"/>
                <a:sym typeface="Merriweather"/>
              </a:rPr>
              <a:t>be introduced to the processes of reproduction and growth in </a:t>
            </a:r>
            <a:r>
              <a:rPr lang="en" sz="1400" dirty="0" smtClean="0">
                <a:solidFill>
                  <a:srgbClr val="404040"/>
                </a:solidFill>
                <a:latin typeface="Merriweather"/>
                <a:ea typeface="Merriweather"/>
                <a:cs typeface="Merriweather"/>
                <a:sym typeface="Merriweather"/>
              </a:rPr>
              <a:t>animals through exploring a range of animals and their young- </a:t>
            </a:r>
            <a:r>
              <a:rPr lang="en" sz="1400" b="1" dirty="0" smtClean="0">
                <a:solidFill>
                  <a:srgbClr val="404040"/>
                </a:solidFill>
                <a:latin typeface="Merriweather"/>
                <a:ea typeface="Merriweather"/>
                <a:cs typeface="Merriweather"/>
                <a:sym typeface="Merriweather"/>
              </a:rPr>
              <a:t>they are </a:t>
            </a:r>
            <a:r>
              <a:rPr lang="en" sz="1400" b="1" dirty="0">
                <a:solidFill>
                  <a:srgbClr val="404040"/>
                </a:solidFill>
                <a:latin typeface="Merriweather"/>
                <a:ea typeface="Merriweather"/>
                <a:cs typeface="Merriweather"/>
                <a:sym typeface="Merriweather"/>
              </a:rPr>
              <a:t>not </a:t>
            </a:r>
            <a:r>
              <a:rPr lang="en" sz="1400" dirty="0" smtClean="0">
                <a:solidFill>
                  <a:srgbClr val="404040"/>
                </a:solidFill>
                <a:latin typeface="Merriweather"/>
                <a:ea typeface="Merriweather"/>
                <a:cs typeface="Merriweather"/>
                <a:sym typeface="Merriweather"/>
              </a:rPr>
              <a:t>going to be exploring reproduction as it will be done in </a:t>
            </a:r>
            <a:r>
              <a:rPr lang="en-GB" sz="1400" dirty="0" smtClean="0">
                <a:solidFill>
                  <a:srgbClr val="404040"/>
                </a:solidFill>
                <a:latin typeface="Merriweather"/>
                <a:ea typeface="Merriweather"/>
                <a:cs typeface="Merriweather"/>
                <a:sym typeface="Merriweather"/>
              </a:rPr>
              <a:t>Y</a:t>
            </a:r>
            <a:r>
              <a:rPr lang="en" sz="1400" dirty="0" smtClean="0">
                <a:solidFill>
                  <a:srgbClr val="404040"/>
                </a:solidFill>
                <a:latin typeface="Merriweather"/>
                <a:ea typeface="Merriweather"/>
                <a:cs typeface="Merriweather"/>
                <a:sym typeface="Merriweather"/>
              </a:rPr>
              <a:t>ears 5 and 6 which will involve puberty.</a:t>
            </a:r>
          </a:p>
          <a:p>
            <a:pPr marL="457200" lvl="0" indent="-342900" algn="l" rtl="0">
              <a:spcBef>
                <a:spcPts val="0"/>
              </a:spcBef>
              <a:spcAft>
                <a:spcPts val="0"/>
              </a:spcAft>
              <a:buClr>
                <a:srgbClr val="404040"/>
              </a:buClr>
              <a:buSzPts val="1800"/>
              <a:buFont typeface="Merriweather"/>
              <a:buChar char="★"/>
            </a:pPr>
            <a:endParaRPr lang="en" sz="1400" dirty="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smtClean="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smtClean="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smtClean="0">
              <a:solidFill>
                <a:srgbClr val="404040"/>
              </a:solidFill>
              <a:latin typeface="Merriweather"/>
              <a:ea typeface="Merriweather"/>
              <a:cs typeface="Merriweather"/>
              <a:sym typeface="Merriweather"/>
            </a:endParaRPr>
          </a:p>
          <a:p>
            <a:pPr marL="457200" lvl="0" indent="-342900" algn="l" rtl="0">
              <a:spcBef>
                <a:spcPts val="0"/>
              </a:spcBef>
              <a:spcAft>
                <a:spcPts val="0"/>
              </a:spcAft>
              <a:buClr>
                <a:srgbClr val="404040"/>
              </a:buClr>
              <a:buSzPts val="1800"/>
              <a:buFont typeface="Merriweather"/>
              <a:buChar char="★"/>
            </a:pPr>
            <a:endParaRPr lang="en" sz="1400" dirty="0" smtClean="0">
              <a:solidFill>
                <a:srgbClr val="404040"/>
              </a:solidFill>
              <a:latin typeface="Merriweather"/>
              <a:ea typeface="Merriweather"/>
              <a:cs typeface="Merriweather"/>
              <a:sym typeface="Merriweather"/>
            </a:endParaRPr>
          </a:p>
          <a:p>
            <a:pPr marL="457200" lvl="0" indent="0" algn="l" rtl="0">
              <a:spcBef>
                <a:spcPts val="1000"/>
              </a:spcBef>
              <a:spcAft>
                <a:spcPts val="0"/>
              </a:spcAft>
              <a:buNone/>
            </a:pPr>
            <a:endParaRPr sz="1000" b="1" dirty="0">
              <a:solidFill>
                <a:schemeClr val="accent1">
                  <a:lumMod val="50000"/>
                </a:schemeClr>
              </a:solidFill>
              <a:latin typeface="Merriweather"/>
              <a:ea typeface="Merriweather"/>
              <a:cs typeface="Merriweather"/>
              <a:sym typeface="Merriweather"/>
            </a:endParaRPr>
          </a:p>
        </p:txBody>
      </p:sp>
      <p:sp>
        <p:nvSpPr>
          <p:cNvPr id="195" name="Google Shape;195;p37"/>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txBox="1">
            <a:spLocks noGrp="1"/>
          </p:cNvSpPr>
          <p:nvPr>
            <p:ph type="title"/>
          </p:nvPr>
        </p:nvSpPr>
        <p:spPr>
          <a:xfrm>
            <a:off x="-32850" y="0"/>
            <a:ext cx="9209700" cy="1141281"/>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dirty="0" smtClean="0">
                <a:solidFill>
                  <a:schemeClr val="tx1"/>
                </a:solidFill>
                <a:latin typeface="Arial Black" panose="020B0A04020102020204" pitchFamily="34" charset="0"/>
                <a:ea typeface="Merriweather"/>
                <a:cs typeface="Merriweather"/>
                <a:sym typeface="Merriweather"/>
              </a:rPr>
              <a:t>The Science Curriculum is Statutory a</a:t>
            </a:r>
            <a:r>
              <a:rPr lang="en-GB" sz="2200" dirty="0" err="1" smtClean="0">
                <a:solidFill>
                  <a:schemeClr val="tx1"/>
                </a:solidFill>
                <a:latin typeface="Arial Black" panose="020B0A04020102020204" pitchFamily="34" charset="0"/>
                <a:ea typeface="Merriweather"/>
                <a:cs typeface="Merriweather"/>
                <a:sym typeface="Merriweather"/>
              </a:rPr>
              <a:t>nd</a:t>
            </a:r>
            <a:r>
              <a:rPr lang="en" sz="2200" dirty="0" smtClean="0">
                <a:solidFill>
                  <a:schemeClr val="tx1"/>
                </a:solidFill>
                <a:latin typeface="Arial Black" panose="020B0A04020102020204" pitchFamily="34" charset="0"/>
                <a:ea typeface="Merriweather"/>
                <a:cs typeface="Merriweather"/>
                <a:sym typeface="Merriweather"/>
              </a:rPr>
              <a:t> will include Human &amp; Animal Growth and Development with</a:t>
            </a:r>
            <a:br>
              <a:rPr lang="en" sz="2200" dirty="0" smtClean="0">
                <a:solidFill>
                  <a:schemeClr val="tx1"/>
                </a:solidFill>
                <a:latin typeface="Arial Black" panose="020B0A04020102020204" pitchFamily="34" charset="0"/>
                <a:ea typeface="Merriweather"/>
                <a:cs typeface="Merriweather"/>
                <a:sym typeface="Merriweather"/>
              </a:rPr>
            </a:br>
            <a:r>
              <a:rPr lang="en" sz="2200" dirty="0" smtClean="0">
                <a:solidFill>
                  <a:schemeClr val="tx1"/>
                </a:solidFill>
                <a:latin typeface="Arial Black" panose="020B0A04020102020204" pitchFamily="34" charset="0"/>
                <a:ea typeface="Merriweather"/>
                <a:cs typeface="Merriweather"/>
                <a:sym typeface="Merriweather"/>
              </a:rPr>
              <a:t> children learning correct names for parts of their bodies</a:t>
            </a:r>
            <a:endParaRPr sz="22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5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11105"/>
            <a:ext cx="343759" cy="414274"/>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778853" y="-11695"/>
            <a:ext cx="420535" cy="506799"/>
          </a:xfrm>
          <a:prstGeom prst="rect">
            <a:avLst/>
          </a:prstGeom>
          <a:noFill/>
          <a:ln w="9525">
            <a:noFill/>
            <a:miter lim="800000"/>
            <a:headEnd/>
            <a:tailEnd/>
          </a:ln>
        </p:spPr>
      </p:pic>
      <p:pic>
        <p:nvPicPr>
          <p:cNvPr id="8" name="Picture 7" descr="Lifecycle of a Frog | Animals and Lifecycles | Animals ... | Animal life  cycles, Lifecycle of a frog, Life cycles"/>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7977" y="3901668"/>
            <a:ext cx="2348963" cy="1591606"/>
          </a:xfrm>
          <a:prstGeom prst="rect">
            <a:avLst/>
          </a:prstGeom>
          <a:noFill/>
          <a:ln>
            <a:noFill/>
          </a:ln>
        </p:spPr>
      </p:pic>
      <p:pic>
        <p:nvPicPr>
          <p:cNvPr id="12" name="Picture 11" descr="Life Cycle of a human - Interactive Activities and Worksheets | Teaching  Resources"/>
          <p:cNvPicPr/>
          <p:nvPr/>
        </p:nvPicPr>
        <p:blipFill rotWithShape="1">
          <a:blip r:embed="rId5">
            <a:extLst>
              <a:ext uri="{28A0092B-C50C-407E-A947-70E740481C1C}">
                <a14:useLocalDpi xmlns:a14="http://schemas.microsoft.com/office/drawing/2010/main" val="0"/>
              </a:ext>
            </a:extLst>
          </a:blip>
          <a:srcRect l="8425" r="10803"/>
          <a:stretch/>
        </p:blipFill>
        <p:spPr bwMode="auto">
          <a:xfrm>
            <a:off x="2548577" y="2310063"/>
            <a:ext cx="3028521" cy="3183211"/>
          </a:xfrm>
          <a:prstGeom prst="rect">
            <a:avLst/>
          </a:prstGeom>
          <a:noFill/>
          <a:ln>
            <a:noFill/>
          </a:ln>
        </p:spPr>
      </p:pic>
      <p:pic>
        <p:nvPicPr>
          <p:cNvPr id="13" name="Picture 12" descr="The Human Body - Naming Body Parts KS1/Year 2 – EC Publishing"/>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776712" y="2062556"/>
            <a:ext cx="3311525" cy="3602597"/>
          </a:xfrm>
          <a:prstGeom prst="rect">
            <a:avLst/>
          </a:prstGeom>
          <a:noFill/>
          <a:ln>
            <a:noFill/>
          </a:ln>
        </p:spPr>
      </p:pic>
      <p:pic>
        <p:nvPicPr>
          <p:cNvPr id="14" name="Picture 13" descr="Life Cycle Of Animals - Mariodsxz"/>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8751" y="2310063"/>
            <a:ext cx="2358189" cy="1452937"/>
          </a:xfrm>
          <a:prstGeom prst="rect">
            <a:avLst/>
          </a:prstGeom>
          <a:noFill/>
          <a:ln>
            <a:noFill/>
          </a:ln>
        </p:spPr>
      </p:pic>
    </p:spTree>
    <p:extLst>
      <p:ext uri="{BB962C8B-B14F-4D97-AF65-F5344CB8AC3E}">
        <p14:creationId xmlns:p14="http://schemas.microsoft.com/office/powerpoint/2010/main" val="90141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0"/>
        <p:cNvGrpSpPr/>
        <p:nvPr/>
      </p:nvGrpSpPr>
      <p:grpSpPr>
        <a:xfrm>
          <a:off x="0" y="0"/>
          <a:ext cx="0" cy="0"/>
          <a:chOff x="0" y="0"/>
          <a:chExt cx="0" cy="0"/>
        </a:xfrm>
      </p:grpSpPr>
      <p:sp>
        <p:nvSpPr>
          <p:cNvPr id="201" name="Google Shape;201;p38"/>
          <p:cNvSpPr txBox="1">
            <a:spLocks noGrp="1"/>
          </p:cNvSpPr>
          <p:nvPr>
            <p:ph type="body" idx="1"/>
          </p:nvPr>
        </p:nvSpPr>
        <p:spPr>
          <a:xfrm>
            <a:off x="0" y="1091099"/>
            <a:ext cx="9144000" cy="4546555"/>
          </a:xfrm>
          <a:prstGeom prst="rect">
            <a:avLst/>
          </a:prstGeom>
          <a:solidFill>
            <a:srgbClr val="FFC000"/>
          </a:solidFill>
        </p:spPr>
        <p:txBody>
          <a:bodyPr spcFirstLastPara="1" wrap="square" lIns="91425" tIns="91425" rIns="91425" bIns="91425" anchor="t" anchorCtr="0">
            <a:noAutofit/>
          </a:bodyPr>
          <a:lstStyle/>
          <a:p>
            <a:pPr marL="457200" lvl="0" indent="-336550" algn="l" rtl="0">
              <a:spcBef>
                <a:spcPts val="1000"/>
              </a:spcBef>
              <a:spcAft>
                <a:spcPts val="0"/>
              </a:spcAft>
              <a:buClr>
                <a:srgbClr val="404040"/>
              </a:buClr>
              <a:buSzPts val="1700"/>
              <a:buFont typeface="Merriweather"/>
              <a:buChar char="★"/>
            </a:pPr>
            <a:r>
              <a:rPr lang="en" sz="1650" b="1" dirty="0">
                <a:solidFill>
                  <a:srgbClr val="404040"/>
                </a:solidFill>
                <a:latin typeface="Arial" panose="020B0604020202020204" pitchFamily="34" charset="0"/>
                <a:ea typeface="Merriweather"/>
                <a:cs typeface="Arial" panose="020B0604020202020204" pitchFamily="34" charset="0"/>
                <a:sym typeface="Merriweather"/>
              </a:rPr>
              <a:t>In Upper KS2 (</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Years 5 and 6</a:t>
            </a:r>
            <a:r>
              <a:rPr lang="en" sz="1650" b="1" dirty="0">
                <a:solidFill>
                  <a:srgbClr val="404040"/>
                </a:solidFill>
                <a:latin typeface="Arial" panose="020B0604020202020204" pitchFamily="34" charset="0"/>
                <a:ea typeface="Merriweather"/>
                <a:cs typeface="Arial" panose="020B0604020202020204" pitchFamily="34" charset="0"/>
                <a:sym typeface="Merriweather"/>
              </a:rPr>
              <a:t>) - Pupils should be taught to describe the differences in the life cycles of </a:t>
            </a:r>
            <a:r>
              <a:rPr lang="en" sz="1650" b="1" dirty="0" smtClean="0">
                <a:solidFill>
                  <a:schemeClr val="accent1">
                    <a:lumMod val="50000"/>
                  </a:schemeClr>
                </a:solidFill>
                <a:latin typeface="Arial" panose="020B0604020202020204" pitchFamily="34" charset="0"/>
                <a:ea typeface="Merriweather"/>
                <a:cs typeface="Arial" panose="020B0604020202020204" pitchFamily="34" charset="0"/>
                <a:sym typeface="Merriweather"/>
              </a:rPr>
              <a:t>mammals</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650" b="1" dirty="0" smtClean="0">
                <a:solidFill>
                  <a:srgbClr val="00B050"/>
                </a:solidFill>
                <a:latin typeface="Arial" panose="020B0604020202020204" pitchFamily="34" charset="0"/>
                <a:ea typeface="Merriweather"/>
                <a:cs typeface="Arial" panose="020B0604020202020204" pitchFamily="34" charset="0"/>
                <a:sym typeface="Merriweather"/>
              </a:rPr>
              <a:t>amphibians</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650" b="1" dirty="0" smtClean="0">
                <a:solidFill>
                  <a:srgbClr val="FF0000"/>
                </a:solidFill>
                <a:latin typeface="Arial" panose="020B0604020202020204" pitchFamily="34" charset="0"/>
                <a:ea typeface="Merriweather"/>
                <a:cs typeface="Arial" panose="020B0604020202020204" pitchFamily="34" charset="0"/>
                <a:sym typeface="Merriweather"/>
              </a:rPr>
              <a:t>insects</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650" b="1" dirty="0">
                <a:solidFill>
                  <a:srgbClr val="404040"/>
                </a:solidFill>
                <a:latin typeface="Arial" panose="020B0604020202020204" pitchFamily="34" charset="0"/>
                <a:ea typeface="Merriweather"/>
                <a:cs typeface="Arial" panose="020B0604020202020204" pitchFamily="34" charset="0"/>
                <a:sym typeface="Merriweather"/>
              </a:rPr>
              <a:t>and </a:t>
            </a:r>
            <a:r>
              <a:rPr lang="en" sz="1650" b="1" dirty="0" smtClean="0">
                <a:solidFill>
                  <a:srgbClr val="0070C0"/>
                </a:solidFill>
                <a:latin typeface="Arial" panose="020B0604020202020204" pitchFamily="34" charset="0"/>
                <a:ea typeface="Merriweather"/>
                <a:cs typeface="Arial" panose="020B0604020202020204" pitchFamily="34" charset="0"/>
                <a:sym typeface="Merriweather"/>
              </a:rPr>
              <a:t>birds</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650" b="1" dirty="0">
                <a:solidFill>
                  <a:srgbClr val="404040"/>
                </a:solidFill>
                <a:latin typeface="Arial" panose="020B0604020202020204" pitchFamily="34" charset="0"/>
                <a:ea typeface="Merriweather"/>
                <a:cs typeface="Arial" panose="020B0604020202020204" pitchFamily="34" charset="0"/>
                <a:sym typeface="Merriweather"/>
              </a:rPr>
              <a:t>and describe the life process of reproduction in some plants and animals. Pupils should find out about different types of reproduction, including sexual and asexual reproduction in </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plants (pollenation), </a:t>
            </a:r>
            <a:r>
              <a:rPr lang="en" sz="1650" b="1" dirty="0">
                <a:solidFill>
                  <a:srgbClr val="404040"/>
                </a:solidFill>
                <a:latin typeface="Arial" panose="020B0604020202020204" pitchFamily="34" charset="0"/>
                <a:ea typeface="Merriweather"/>
                <a:cs typeface="Arial" panose="020B0604020202020204" pitchFamily="34" charset="0"/>
                <a:sym typeface="Merriweather"/>
              </a:rPr>
              <a:t>and sexual reproduction in animals. They might observe changes in an animal over a period of time (for example, by hatching and rearing </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chicks from eggs in class), </a:t>
            </a:r>
            <a:r>
              <a:rPr lang="en" sz="1650" b="1" dirty="0">
                <a:solidFill>
                  <a:srgbClr val="404040"/>
                </a:solidFill>
                <a:latin typeface="Arial" panose="020B0604020202020204" pitchFamily="34" charset="0"/>
                <a:ea typeface="Merriweather"/>
                <a:cs typeface="Arial" panose="020B0604020202020204" pitchFamily="34" charset="0"/>
                <a:sym typeface="Merriweather"/>
              </a:rPr>
              <a:t>comparing how different </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animals such as birds (chickens) and mammals (dogs) </a:t>
            </a:r>
            <a:r>
              <a:rPr lang="en" sz="1650" b="1" dirty="0">
                <a:solidFill>
                  <a:srgbClr val="404040"/>
                </a:solidFill>
                <a:latin typeface="Arial" panose="020B0604020202020204" pitchFamily="34" charset="0"/>
                <a:ea typeface="Merriweather"/>
                <a:cs typeface="Arial" panose="020B0604020202020204" pitchFamily="34" charset="0"/>
                <a:sym typeface="Merriweather"/>
              </a:rPr>
              <a:t>reproduce and grow.</a:t>
            </a:r>
            <a:endParaRPr sz="1650" b="1" dirty="0">
              <a:solidFill>
                <a:srgbClr val="404040"/>
              </a:solidFill>
              <a:latin typeface="Arial" panose="020B0604020202020204" pitchFamily="34" charset="0"/>
              <a:ea typeface="Merriweather"/>
              <a:cs typeface="Arial" panose="020B0604020202020204" pitchFamily="34" charset="0"/>
              <a:sym typeface="Merriweather"/>
            </a:endParaRPr>
          </a:p>
          <a:p>
            <a:pPr marL="457200" lvl="0" indent="-336550" algn="l" rtl="0">
              <a:spcBef>
                <a:spcPts val="0"/>
              </a:spcBef>
              <a:spcAft>
                <a:spcPts val="0"/>
              </a:spcAft>
              <a:buClr>
                <a:srgbClr val="404040"/>
              </a:buClr>
              <a:buSzPts val="1700"/>
              <a:buFont typeface="Merriweather"/>
              <a:buChar char="★"/>
            </a:pPr>
            <a:r>
              <a:rPr lang="en" sz="1650" b="1" dirty="0">
                <a:solidFill>
                  <a:srgbClr val="404040"/>
                </a:solidFill>
                <a:latin typeface="Arial" panose="020B0604020202020204" pitchFamily="34" charset="0"/>
                <a:ea typeface="Merriweather"/>
                <a:cs typeface="Arial" panose="020B0604020202020204" pitchFamily="34" charset="0"/>
                <a:sym typeface="Merriweather"/>
              </a:rPr>
              <a:t>Pupils should be taught to describe the changes as humans develop to old age. Pupils should draw a timeline to indicate stages in the growth and development of humans. They should learn about the changes experienced in puberty</a:t>
            </a: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a:t>
            </a:r>
          </a:p>
          <a:p>
            <a:pPr marL="457200" lvl="0" indent="-336550" algn="l" rtl="0">
              <a:spcBef>
                <a:spcPts val="0"/>
              </a:spcBef>
              <a:spcAft>
                <a:spcPts val="0"/>
              </a:spcAft>
              <a:buClr>
                <a:srgbClr val="404040"/>
              </a:buClr>
              <a:buSzPts val="1700"/>
              <a:buFont typeface="Merriweather"/>
              <a:buChar char="★"/>
            </a:pPr>
            <a:r>
              <a:rPr lang="en" sz="165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650" b="1" dirty="0">
                <a:solidFill>
                  <a:srgbClr val="404040"/>
                </a:solidFill>
                <a:latin typeface="Arial" panose="020B0604020202020204" pitchFamily="34" charset="0"/>
                <a:ea typeface="Merriweather"/>
                <a:cs typeface="Arial" panose="020B0604020202020204" pitchFamily="34" charset="0"/>
                <a:sym typeface="Merriweather"/>
              </a:rPr>
              <a:t>Pupils could work scientifically by researching the gestation periods of other animals and comparing them with humans; by finding out and recording the length and mass of a baby as it grows.</a:t>
            </a:r>
            <a:endParaRPr sz="1650" b="1" dirty="0">
              <a:solidFill>
                <a:srgbClr val="404040"/>
              </a:solidFill>
              <a:latin typeface="Arial" panose="020B0604020202020204" pitchFamily="34" charset="0"/>
              <a:ea typeface="Merriweather"/>
              <a:cs typeface="Arial" panose="020B0604020202020204" pitchFamily="34" charset="0"/>
              <a:sym typeface="Merriweather"/>
            </a:endParaRPr>
          </a:p>
          <a:p>
            <a:pPr marL="914400" lvl="1" indent="-285750" algn="l" rtl="0">
              <a:spcBef>
                <a:spcPts val="0"/>
              </a:spcBef>
              <a:spcAft>
                <a:spcPts val="0"/>
              </a:spcAft>
              <a:buClr>
                <a:srgbClr val="404040"/>
              </a:buClr>
              <a:buSzPts val="900"/>
              <a:buFont typeface="Merriweather"/>
              <a:buChar char="○"/>
            </a:pPr>
            <a:endParaRPr sz="900" dirty="0">
              <a:solidFill>
                <a:srgbClr val="404040"/>
              </a:solidFill>
              <a:latin typeface="Arial" panose="020B0604020202020204" pitchFamily="34" charset="0"/>
              <a:ea typeface="Merriweather"/>
              <a:cs typeface="Arial" panose="020B0604020202020204" pitchFamily="34" charset="0"/>
              <a:sym typeface="Merriweather"/>
            </a:endParaRPr>
          </a:p>
        </p:txBody>
      </p:sp>
      <p:sp>
        <p:nvSpPr>
          <p:cNvPr id="202" name="Google Shape;202;p38"/>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8"/>
          <p:cNvSpPr txBox="1">
            <a:spLocks noGrp="1"/>
          </p:cNvSpPr>
          <p:nvPr>
            <p:ph type="title"/>
          </p:nvPr>
        </p:nvSpPr>
        <p:spPr>
          <a:xfrm>
            <a:off x="-32850" y="-1"/>
            <a:ext cx="9209700" cy="873149"/>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dirty="0" smtClean="0">
                <a:solidFill>
                  <a:schemeClr val="tx1"/>
                </a:solidFill>
                <a:latin typeface="Arial Black" panose="020B0A04020102020204" pitchFamily="34" charset="0"/>
                <a:ea typeface="Merriweather"/>
                <a:cs typeface="Merriweather"/>
                <a:sym typeface="Merriweather"/>
              </a:rPr>
              <a:t>Key Stage 2 Science Curriculum</a:t>
            </a:r>
            <a:br>
              <a:rPr lang="en" sz="2400" dirty="0" smtClean="0">
                <a:solidFill>
                  <a:schemeClr val="tx1"/>
                </a:solidFill>
                <a:latin typeface="Arial Black" panose="020B0A04020102020204" pitchFamily="34" charset="0"/>
                <a:ea typeface="Merriweather"/>
                <a:cs typeface="Merriweather"/>
                <a:sym typeface="Merriweather"/>
              </a:rPr>
            </a:br>
            <a:r>
              <a:rPr lang="en" sz="2400" dirty="0" smtClean="0">
                <a:solidFill>
                  <a:schemeClr val="tx1"/>
                </a:solidFill>
                <a:latin typeface="Arial Black" panose="020B0A04020102020204" pitchFamily="34" charset="0"/>
                <a:ea typeface="Merriweather"/>
                <a:cs typeface="Merriweather"/>
                <a:sym typeface="Merriweather"/>
              </a:rPr>
              <a:t>Includes the reproductive  cycles</a:t>
            </a:r>
            <a:endParaRPr sz="24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5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0" y="0"/>
            <a:ext cx="536265" cy="646268"/>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07735" y="12722"/>
            <a:ext cx="536265" cy="6462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7"/>
        <p:cNvGrpSpPr/>
        <p:nvPr/>
      </p:nvGrpSpPr>
      <p:grpSpPr>
        <a:xfrm>
          <a:off x="0" y="0"/>
          <a:ext cx="0" cy="0"/>
          <a:chOff x="0" y="0"/>
          <a:chExt cx="0" cy="0"/>
        </a:xfrm>
      </p:grpSpPr>
      <p:sp>
        <p:nvSpPr>
          <p:cNvPr id="208" name="Google Shape;208;p39"/>
          <p:cNvSpPr txBox="1">
            <a:spLocks noGrp="1"/>
          </p:cNvSpPr>
          <p:nvPr>
            <p:ph type="body" idx="1"/>
          </p:nvPr>
        </p:nvSpPr>
        <p:spPr>
          <a:xfrm>
            <a:off x="0" y="859398"/>
            <a:ext cx="9176850" cy="4900659"/>
          </a:xfrm>
          <a:prstGeom prst="rect">
            <a:avLst/>
          </a:prstGeom>
          <a:solidFill>
            <a:srgbClr val="FFC000"/>
          </a:solidFill>
        </p:spPr>
        <p:txBody>
          <a:bodyPr spcFirstLastPara="1" wrap="square" lIns="91425" tIns="91425" rIns="91425" bIns="91425" anchor="t" anchorCtr="0">
            <a:noAutofit/>
          </a:bodyPr>
          <a:lstStyle/>
          <a:p>
            <a:pPr marL="457200" lvl="0" indent="-323850" algn="l" rtl="0">
              <a:spcBef>
                <a:spcPts val="1000"/>
              </a:spcBef>
              <a:spcAft>
                <a:spcPts val="0"/>
              </a:spcAft>
              <a:buClr>
                <a:srgbClr val="404040"/>
              </a:buClr>
              <a:buSzPts val="1500"/>
              <a:buFont typeface="Merriweather"/>
              <a:buChar char="★"/>
            </a:pPr>
            <a:r>
              <a:rPr lang="en" sz="1500" dirty="0">
                <a:solidFill>
                  <a:srgbClr val="404040"/>
                </a:solidFill>
                <a:latin typeface="Arial" panose="020B0604020202020204" pitchFamily="34" charset="0"/>
                <a:ea typeface="Merriweather"/>
                <a:cs typeface="Arial" panose="020B0604020202020204" pitchFamily="34" charset="0"/>
                <a:sym typeface="Merriweather"/>
              </a:rPr>
              <a:t>As a school, we would always want to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continually deliver </a:t>
            </a:r>
            <a:r>
              <a:rPr lang="en" sz="1500" dirty="0">
                <a:solidFill>
                  <a:srgbClr val="404040"/>
                </a:solidFill>
                <a:latin typeface="Arial" panose="020B0604020202020204" pitchFamily="34" charset="0"/>
                <a:ea typeface="Merriweather"/>
                <a:cs typeface="Arial" panose="020B0604020202020204" pitchFamily="34" charset="0"/>
                <a:sym typeface="Merriweather"/>
              </a:rPr>
              <a:t>a curriculum which has the support of the vast majority, if not all,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parents of our school family.</a:t>
            </a:r>
            <a:endParaRPr sz="1500" dirty="0">
              <a:solidFill>
                <a:srgbClr val="404040"/>
              </a:solidFill>
              <a:latin typeface="Arial" panose="020B0604020202020204" pitchFamily="34" charset="0"/>
              <a:ea typeface="Merriweather"/>
              <a:cs typeface="Arial" panose="020B0604020202020204" pitchFamily="34" charset="0"/>
              <a:sym typeface="Merriweather"/>
            </a:endParaRPr>
          </a:p>
          <a:p>
            <a:pPr marL="457200" lvl="0" indent="-323850" algn="l" rtl="0">
              <a:spcBef>
                <a:spcPts val="0"/>
              </a:spcBef>
              <a:spcAft>
                <a:spcPts val="0"/>
              </a:spcAft>
              <a:buClr>
                <a:srgbClr val="404040"/>
              </a:buClr>
              <a:buSzPts val="1500"/>
              <a:buFont typeface="Merriweather"/>
              <a:buChar char="★"/>
            </a:pPr>
            <a:r>
              <a:rPr lang="en" sz="1500" dirty="0">
                <a:solidFill>
                  <a:srgbClr val="404040"/>
                </a:solidFill>
                <a:latin typeface="Arial" panose="020B0604020202020204" pitchFamily="34" charset="0"/>
                <a:ea typeface="Merriweather"/>
                <a:cs typeface="Arial" panose="020B0604020202020204" pitchFamily="34" charset="0"/>
                <a:sym typeface="Merriweather"/>
              </a:rPr>
              <a:t>We believe that children will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accept and be open to </a:t>
            </a:r>
            <a:r>
              <a:rPr lang="en" sz="1500" dirty="0">
                <a:solidFill>
                  <a:srgbClr val="404040"/>
                </a:solidFill>
                <a:latin typeface="Arial" panose="020B0604020202020204" pitchFamily="34" charset="0"/>
                <a:ea typeface="Merriweather"/>
                <a:cs typeface="Arial" panose="020B0604020202020204" pitchFamily="34" charset="0"/>
                <a:sym typeface="Merriweather"/>
              </a:rPr>
              <a:t>information which is given to them in small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appropriate sessions over </a:t>
            </a:r>
            <a:r>
              <a:rPr lang="en" sz="1500" dirty="0">
                <a:solidFill>
                  <a:srgbClr val="404040"/>
                </a:solidFill>
                <a:latin typeface="Arial" panose="020B0604020202020204" pitchFamily="34" charset="0"/>
                <a:ea typeface="Merriweather"/>
                <a:cs typeface="Arial" panose="020B0604020202020204" pitchFamily="34" charset="0"/>
                <a:sym typeface="Merriweather"/>
              </a:rPr>
              <a:t>time and at an age appropriate level more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readily </a:t>
            </a:r>
            <a:r>
              <a:rPr lang="en" sz="1500" dirty="0">
                <a:solidFill>
                  <a:srgbClr val="404040"/>
                </a:solidFill>
                <a:latin typeface="Arial" panose="020B0604020202020204" pitchFamily="34" charset="0"/>
                <a:ea typeface="Merriweather"/>
                <a:cs typeface="Arial" panose="020B0604020202020204" pitchFamily="34" charset="0"/>
                <a:sym typeface="Merriweather"/>
              </a:rPr>
              <a:t>than information which is ‘kept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away’ from them until </a:t>
            </a:r>
            <a:r>
              <a:rPr lang="en" sz="1500" dirty="0">
                <a:solidFill>
                  <a:srgbClr val="404040"/>
                </a:solidFill>
                <a:latin typeface="Arial" panose="020B0604020202020204" pitchFamily="34" charset="0"/>
                <a:ea typeface="Merriweather"/>
                <a:cs typeface="Arial" panose="020B0604020202020204" pitchFamily="34" charset="0"/>
                <a:sym typeface="Merriweather"/>
              </a:rPr>
              <a:t>they are in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Y6 or Secondary school.</a:t>
            </a:r>
            <a:endParaRPr sz="1500" dirty="0">
              <a:solidFill>
                <a:srgbClr val="404040"/>
              </a:solidFill>
              <a:latin typeface="Arial" panose="020B0604020202020204" pitchFamily="34" charset="0"/>
              <a:ea typeface="Merriweather"/>
              <a:cs typeface="Arial" panose="020B0604020202020204" pitchFamily="34" charset="0"/>
              <a:sym typeface="Merriweather"/>
            </a:endParaRPr>
          </a:p>
          <a:p>
            <a:pPr marL="457200" lvl="0" indent="-323850" algn="l" rtl="0">
              <a:spcBef>
                <a:spcPts val="0"/>
              </a:spcBef>
              <a:spcAft>
                <a:spcPts val="0"/>
              </a:spcAft>
              <a:buClr>
                <a:srgbClr val="404040"/>
              </a:buClr>
              <a:buSzPts val="1500"/>
              <a:buFont typeface="Merriweather"/>
              <a:buChar char="★"/>
            </a:pPr>
            <a:r>
              <a:rPr lang="en" sz="1500" b="1" dirty="0">
                <a:solidFill>
                  <a:srgbClr val="404040"/>
                </a:solidFill>
                <a:latin typeface="Arial" panose="020B0604020202020204" pitchFamily="34" charset="0"/>
                <a:ea typeface="Merriweather"/>
                <a:cs typeface="Arial" panose="020B0604020202020204" pitchFamily="34" charset="0"/>
                <a:sym typeface="Merriweather"/>
              </a:rPr>
              <a:t>We recognise that children need an increasing level of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understanding, knowledge and reasoning skills </a:t>
            </a:r>
            <a:r>
              <a:rPr lang="en" sz="1500" b="1" dirty="0">
                <a:solidFill>
                  <a:srgbClr val="404040"/>
                </a:solidFill>
                <a:latin typeface="Arial" panose="020B0604020202020204" pitchFamily="34" charset="0"/>
                <a:ea typeface="Merriweather"/>
                <a:cs typeface="Arial" panose="020B0604020202020204" pitchFamily="34" charset="0"/>
                <a:sym typeface="Merriweather"/>
              </a:rPr>
              <a:t>to deal with the modern world and the impact of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social media, social networking and gaming content aimed at adults which many children are now more commonly exposed to; as well as advertising </a:t>
            </a:r>
            <a:r>
              <a:rPr lang="en" sz="1500" b="1" dirty="0">
                <a:solidFill>
                  <a:srgbClr val="404040"/>
                </a:solidFill>
                <a:latin typeface="Arial" panose="020B0604020202020204" pitchFamily="34" charset="0"/>
                <a:ea typeface="Merriweather"/>
                <a:cs typeface="Arial" panose="020B0604020202020204" pitchFamily="34" charset="0"/>
                <a:sym typeface="Merriweather"/>
              </a:rPr>
              <a:t>and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the media in general. </a:t>
            </a:r>
            <a:r>
              <a:rPr lang="en" sz="1500" b="1" dirty="0">
                <a:solidFill>
                  <a:srgbClr val="404040"/>
                </a:solidFill>
                <a:latin typeface="Arial" panose="020B0604020202020204" pitchFamily="34" charset="0"/>
                <a:ea typeface="Merriweather"/>
                <a:cs typeface="Arial" panose="020B0604020202020204" pitchFamily="34" charset="0"/>
                <a:sym typeface="Merriweather"/>
              </a:rPr>
              <a:t>Schools and parents have a responsibility to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impart positive messages and lessons </a:t>
            </a:r>
            <a:r>
              <a:rPr lang="en" sz="1500" b="1" dirty="0">
                <a:solidFill>
                  <a:srgbClr val="404040"/>
                </a:solidFill>
                <a:latin typeface="Arial" panose="020B0604020202020204" pitchFamily="34" charset="0"/>
                <a:ea typeface="Merriweather"/>
                <a:cs typeface="Arial" panose="020B0604020202020204" pitchFamily="34" charset="0"/>
                <a:sym typeface="Merriweather"/>
              </a:rPr>
              <a:t>which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build our </a:t>
            </a:r>
            <a:r>
              <a:rPr lang="en" sz="1500" b="1" dirty="0">
                <a:solidFill>
                  <a:srgbClr val="404040"/>
                </a:solidFill>
                <a:latin typeface="Arial" panose="020B0604020202020204" pitchFamily="34" charset="0"/>
                <a:ea typeface="Merriweather"/>
                <a:cs typeface="Arial" panose="020B0604020202020204" pitchFamily="34" charset="0"/>
                <a:sym typeface="Merriweather"/>
              </a:rPr>
              <a:t>children’s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knowledge base, will power and resilience to support them with resisting </a:t>
            </a:r>
            <a:r>
              <a:rPr lang="en" sz="1500" b="1" dirty="0">
                <a:solidFill>
                  <a:srgbClr val="404040"/>
                </a:solidFill>
                <a:latin typeface="Arial" panose="020B0604020202020204" pitchFamily="34" charset="0"/>
                <a:ea typeface="Merriweather"/>
                <a:cs typeface="Arial" panose="020B0604020202020204" pitchFamily="34" charset="0"/>
                <a:sym typeface="Merriweather"/>
              </a:rPr>
              <a:t>the negative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messages and influence </a:t>
            </a:r>
            <a:r>
              <a:rPr lang="en" sz="1500" b="1" dirty="0">
                <a:solidFill>
                  <a:srgbClr val="404040"/>
                </a:solidFill>
                <a:latin typeface="Arial" panose="020B0604020202020204" pitchFamily="34" charset="0"/>
                <a:ea typeface="Merriweather"/>
                <a:cs typeface="Arial" panose="020B0604020202020204" pitchFamily="34" charset="0"/>
                <a:sym typeface="Merriweather"/>
              </a:rPr>
              <a:t>they may encounter through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500" b="1" dirty="0">
                <a:solidFill>
                  <a:srgbClr val="404040"/>
                </a:solidFill>
                <a:latin typeface="Arial" panose="020B0604020202020204" pitchFamily="34" charset="0"/>
                <a:ea typeface="Merriweather"/>
                <a:cs typeface="Arial" panose="020B0604020202020204" pitchFamily="34" charset="0"/>
                <a:sym typeface="Merriweather"/>
              </a:rPr>
              <a:t>photo-shopped body images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of influencers and pop stars and TV </a:t>
            </a:r>
            <a:r>
              <a:rPr lang="en" sz="1500" b="1" dirty="0">
                <a:solidFill>
                  <a:srgbClr val="404040"/>
                </a:solidFill>
                <a:latin typeface="Arial" panose="020B0604020202020204" pitchFamily="34" charset="0"/>
                <a:ea typeface="Merriweather"/>
                <a:cs typeface="Arial" panose="020B0604020202020204" pitchFamily="34" charset="0"/>
                <a:sym typeface="Merriweather"/>
              </a:rPr>
              <a:t>programmes which portray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sex </a:t>
            </a:r>
            <a:r>
              <a:rPr lang="en" sz="1500" b="1" dirty="0">
                <a:solidFill>
                  <a:srgbClr val="404040"/>
                </a:solidFill>
                <a:latin typeface="Arial" panose="020B0604020202020204" pitchFamily="34" charset="0"/>
                <a:ea typeface="Merriweather"/>
                <a:cs typeface="Arial" panose="020B0604020202020204" pitchFamily="34" charset="0"/>
                <a:sym typeface="Merriweather"/>
              </a:rPr>
              <a:t>separate from </a:t>
            </a:r>
            <a:r>
              <a:rPr lang="en" sz="1500" b="1" dirty="0" smtClean="0">
                <a:solidFill>
                  <a:srgbClr val="404040"/>
                </a:solidFill>
                <a:latin typeface="Arial" panose="020B0604020202020204" pitchFamily="34" charset="0"/>
                <a:ea typeface="Merriweather"/>
                <a:cs typeface="Arial" panose="020B0604020202020204" pitchFamily="34" charset="0"/>
                <a:sym typeface="Merriweather"/>
              </a:rPr>
              <a:t>positive, healthy relationships</a:t>
            </a:r>
            <a:r>
              <a:rPr lang="en" sz="1500" b="1" dirty="0">
                <a:solidFill>
                  <a:srgbClr val="404040"/>
                </a:solidFill>
                <a:latin typeface="Arial" panose="020B0604020202020204" pitchFamily="34" charset="0"/>
                <a:ea typeface="Merriweather"/>
                <a:cs typeface="Arial" panose="020B0604020202020204" pitchFamily="34" charset="0"/>
                <a:sym typeface="Merriweather"/>
              </a:rPr>
              <a:t>.</a:t>
            </a:r>
            <a:endParaRPr sz="1500" b="1" dirty="0">
              <a:solidFill>
                <a:srgbClr val="404040"/>
              </a:solidFill>
              <a:latin typeface="Arial" panose="020B0604020202020204" pitchFamily="34" charset="0"/>
              <a:ea typeface="Merriweather"/>
              <a:cs typeface="Arial" panose="020B0604020202020204" pitchFamily="34" charset="0"/>
              <a:sym typeface="Merriweather"/>
            </a:endParaRPr>
          </a:p>
          <a:p>
            <a:pPr marL="457200" lvl="0" indent="-323850" algn="l" rtl="0">
              <a:spcBef>
                <a:spcPts val="0"/>
              </a:spcBef>
              <a:spcAft>
                <a:spcPts val="0"/>
              </a:spcAft>
              <a:buClr>
                <a:srgbClr val="404040"/>
              </a:buClr>
              <a:buSzPts val="1500"/>
              <a:buFont typeface="Merriweather"/>
              <a:buChar char="★"/>
            </a:pPr>
            <a:r>
              <a:rPr lang="en" sz="1500" dirty="0">
                <a:solidFill>
                  <a:srgbClr val="404040"/>
                </a:solidFill>
                <a:latin typeface="Arial" panose="020B0604020202020204" pitchFamily="34" charset="0"/>
                <a:ea typeface="Merriweather"/>
                <a:cs typeface="Arial" panose="020B0604020202020204" pitchFamily="34" charset="0"/>
                <a:sym typeface="Merriweather"/>
              </a:rPr>
              <a:t>We would want all pupils to grow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up with </a:t>
            </a:r>
            <a:r>
              <a:rPr lang="en" sz="1500" dirty="0">
                <a:solidFill>
                  <a:srgbClr val="404040"/>
                </a:solidFill>
                <a:latin typeface="Arial" panose="020B0604020202020204" pitchFamily="34" charset="0"/>
                <a:ea typeface="Merriweather"/>
                <a:cs typeface="Arial" panose="020B0604020202020204" pitchFamily="34" charset="0"/>
                <a:sym typeface="Merriweather"/>
              </a:rPr>
              <a:t>the knowledge of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the natural changes that they will experience </a:t>
            </a:r>
            <a:r>
              <a:rPr lang="en" sz="1500" dirty="0">
                <a:solidFill>
                  <a:srgbClr val="404040"/>
                </a:solidFill>
                <a:latin typeface="Arial" panose="020B0604020202020204" pitchFamily="34" charset="0"/>
                <a:ea typeface="Merriweather"/>
                <a:cs typeface="Arial" panose="020B0604020202020204" pitchFamily="34" charset="0"/>
                <a:sym typeface="Merriweather"/>
              </a:rPr>
              <a:t>before they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happen as many pupils encounter </a:t>
            </a:r>
            <a:r>
              <a:rPr lang="en" sz="1500" dirty="0">
                <a:solidFill>
                  <a:srgbClr val="404040"/>
                </a:solidFill>
                <a:latin typeface="Arial" panose="020B0604020202020204" pitchFamily="34" charset="0"/>
                <a:ea typeface="Merriweather"/>
                <a:cs typeface="Arial" panose="020B0604020202020204" pitchFamily="34" charset="0"/>
                <a:sym typeface="Merriweather"/>
              </a:rPr>
              <a:t>puberty at a relatively young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age today.  </a:t>
            </a:r>
            <a:r>
              <a:rPr lang="en" sz="1500" dirty="0">
                <a:solidFill>
                  <a:srgbClr val="404040"/>
                </a:solidFill>
                <a:latin typeface="Arial" panose="020B0604020202020204" pitchFamily="34" charset="0"/>
                <a:ea typeface="Merriweather"/>
                <a:cs typeface="Arial" panose="020B0604020202020204" pitchFamily="34" charset="0"/>
                <a:sym typeface="Merriweather"/>
              </a:rPr>
              <a:t>For example, while the average age for a girl to begin menstruation in the UK is 12, many begin in Y6 and some in Y5.  Less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commonly known is that some </a:t>
            </a:r>
            <a:r>
              <a:rPr lang="en" sz="1500" dirty="0">
                <a:solidFill>
                  <a:srgbClr val="404040"/>
                </a:solidFill>
                <a:latin typeface="Arial" panose="020B0604020202020204" pitchFamily="34" charset="0"/>
                <a:ea typeface="Merriweather"/>
                <a:cs typeface="Arial" panose="020B0604020202020204" pitchFamily="34" charset="0"/>
                <a:sym typeface="Merriweather"/>
              </a:rPr>
              <a:t>girls can begin their periods from </a:t>
            </a:r>
            <a:r>
              <a:rPr lang="en" sz="1500" dirty="0" smtClean="0">
                <a:solidFill>
                  <a:srgbClr val="404040"/>
                </a:solidFill>
                <a:latin typeface="Arial" panose="020B0604020202020204" pitchFamily="34" charset="0"/>
                <a:ea typeface="Merriweather"/>
                <a:cs typeface="Arial" panose="020B0604020202020204" pitchFamily="34" charset="0"/>
                <a:sym typeface="Merriweather"/>
              </a:rPr>
              <a:t>8-9 </a:t>
            </a:r>
            <a:r>
              <a:rPr lang="en" sz="1500" dirty="0">
                <a:solidFill>
                  <a:srgbClr val="404040"/>
                </a:solidFill>
                <a:latin typeface="Arial" panose="020B0604020202020204" pitchFamily="34" charset="0"/>
                <a:ea typeface="Merriweather"/>
                <a:cs typeface="Arial" panose="020B0604020202020204" pitchFamily="34" charset="0"/>
                <a:sym typeface="Merriweather"/>
              </a:rPr>
              <a:t>yrs old.</a:t>
            </a:r>
            <a:endParaRPr sz="700" dirty="0">
              <a:solidFill>
                <a:srgbClr val="404040"/>
              </a:solidFill>
              <a:latin typeface="Arial" panose="020B0604020202020204" pitchFamily="34" charset="0"/>
              <a:ea typeface="Merriweather"/>
              <a:cs typeface="Arial" panose="020B0604020202020204" pitchFamily="34" charset="0"/>
              <a:sym typeface="Merriweather"/>
            </a:endParaRPr>
          </a:p>
        </p:txBody>
      </p:sp>
      <p:sp>
        <p:nvSpPr>
          <p:cNvPr id="209" name="Google Shape;209;p39"/>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9"/>
          <p:cNvSpPr txBox="1">
            <a:spLocks noGrp="1"/>
          </p:cNvSpPr>
          <p:nvPr>
            <p:ph type="title"/>
          </p:nvPr>
        </p:nvSpPr>
        <p:spPr>
          <a:xfrm>
            <a:off x="-32850" y="0"/>
            <a:ext cx="9209700" cy="1091100"/>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dirty="0">
                <a:solidFill>
                  <a:schemeClr val="tx1"/>
                </a:solidFill>
                <a:latin typeface="Arial Black" panose="020B0A04020102020204" pitchFamily="34" charset="0"/>
                <a:ea typeface="Merriweather"/>
                <a:cs typeface="Merriweather"/>
                <a:sym typeface="Merriweather"/>
              </a:rPr>
              <a:t>Purpose of </a:t>
            </a:r>
            <a:r>
              <a:rPr lang="en" sz="2500" dirty="0" smtClean="0">
                <a:solidFill>
                  <a:schemeClr val="tx1"/>
                </a:solidFill>
                <a:latin typeface="Arial Black" panose="020B0A04020102020204" pitchFamily="34" charset="0"/>
                <a:ea typeface="Merriweather"/>
                <a:cs typeface="Merriweather"/>
                <a:sym typeface="Merriweather"/>
              </a:rPr>
              <a:t>this Consultation Process Is To Ensure That Our Parents Are Fully Informed</a:t>
            </a:r>
            <a:endParaRPr sz="25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500" dirty="0">
              <a:solidFill>
                <a:schemeClr val="tx1"/>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444832"/>
            <a:ext cx="536265" cy="646268"/>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57010" y="444832"/>
            <a:ext cx="536265" cy="6462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7"/>
        <p:cNvGrpSpPr/>
        <p:nvPr/>
      </p:nvGrpSpPr>
      <p:grpSpPr>
        <a:xfrm>
          <a:off x="0" y="0"/>
          <a:ext cx="0" cy="0"/>
          <a:chOff x="0" y="0"/>
          <a:chExt cx="0" cy="0"/>
        </a:xfrm>
      </p:grpSpPr>
      <p:sp>
        <p:nvSpPr>
          <p:cNvPr id="208" name="Google Shape;208;p39"/>
          <p:cNvSpPr txBox="1">
            <a:spLocks noGrp="1"/>
          </p:cNvSpPr>
          <p:nvPr>
            <p:ph type="body" idx="1"/>
          </p:nvPr>
        </p:nvSpPr>
        <p:spPr>
          <a:xfrm>
            <a:off x="0" y="859398"/>
            <a:ext cx="9176850" cy="4900659"/>
          </a:xfrm>
          <a:prstGeom prst="rect">
            <a:avLst/>
          </a:prstGeom>
          <a:solidFill>
            <a:srgbClr val="FFC000"/>
          </a:solidFill>
        </p:spPr>
        <p:txBody>
          <a:bodyPr spcFirstLastPara="1" wrap="square" lIns="91425" tIns="91425" rIns="91425" bIns="91425" anchor="t" anchorCtr="0">
            <a:noAutofit/>
          </a:bodyPr>
          <a:lstStyle/>
          <a:p>
            <a:pPr lvl="0">
              <a:spcBef>
                <a:spcPts val="1000"/>
              </a:spcBef>
              <a:buClr>
                <a:srgbClr val="404040"/>
              </a:buClr>
              <a:buFont typeface="Merriweather"/>
              <a:buChar char="★"/>
            </a:pPr>
            <a:r>
              <a:rPr lang="en-GB" sz="2000" dirty="0">
                <a:solidFill>
                  <a:srgbClr val="404040"/>
                </a:solidFill>
                <a:latin typeface="Arial Black" panose="020B0A04020102020204" pitchFamily="34" charset="0"/>
                <a:ea typeface="Merriweather"/>
                <a:cs typeface="Merriweather"/>
                <a:sym typeface="Merriweather"/>
              </a:rPr>
              <a:t>Any Questions?</a:t>
            </a:r>
          </a:p>
          <a:p>
            <a:pPr lvl="0">
              <a:spcBef>
                <a:spcPts val="1000"/>
              </a:spcBef>
              <a:buClr>
                <a:srgbClr val="404040"/>
              </a:buClr>
              <a:buFont typeface="Merriweather"/>
              <a:buChar char="★"/>
            </a:pPr>
            <a:r>
              <a:rPr lang="en-GB" sz="2000" dirty="0">
                <a:solidFill>
                  <a:srgbClr val="404040"/>
                </a:solidFill>
                <a:latin typeface="Arial Black" panose="020B0A04020102020204" pitchFamily="34" charset="0"/>
                <a:ea typeface="Merriweather"/>
                <a:cs typeface="Merriweather"/>
                <a:sym typeface="Merriweather"/>
              </a:rPr>
              <a:t>As part of the consultation we would appreciate your views and comments. Please complete the Google Form on- line or the hard copy issued after the meeting.</a:t>
            </a:r>
          </a:p>
          <a:p>
            <a:pPr lvl="0">
              <a:spcBef>
                <a:spcPts val="1000"/>
              </a:spcBef>
              <a:buClr>
                <a:srgbClr val="404040"/>
              </a:buClr>
              <a:buFont typeface="Merriweather"/>
              <a:buChar char="★"/>
            </a:pPr>
            <a:r>
              <a:rPr lang="en-GB" sz="2000" dirty="0">
                <a:solidFill>
                  <a:srgbClr val="404040"/>
                </a:solidFill>
                <a:latin typeface="Arial Black" panose="020B0A04020102020204" pitchFamily="34" charset="0"/>
                <a:ea typeface="Merriweather"/>
                <a:cs typeface="Merriweather"/>
                <a:sym typeface="Merriweather"/>
              </a:rPr>
              <a:t>If you have any further questions you will have the opportunity to submit these with the form issued or in a short note to me or Class Teachers.</a:t>
            </a:r>
          </a:p>
          <a:p>
            <a:pPr lvl="0">
              <a:spcBef>
                <a:spcPts val="1000"/>
              </a:spcBef>
              <a:buClr>
                <a:srgbClr val="404040"/>
              </a:buClr>
              <a:buFont typeface="Merriweather"/>
              <a:buChar char="★"/>
            </a:pPr>
            <a:r>
              <a:rPr lang="en-GB" sz="2000" dirty="0">
                <a:solidFill>
                  <a:srgbClr val="404040"/>
                </a:solidFill>
                <a:latin typeface="Arial Black" panose="020B0A04020102020204" pitchFamily="34" charset="0"/>
                <a:ea typeface="Merriweather"/>
                <a:cs typeface="Merriweather"/>
                <a:sym typeface="Merriweather"/>
              </a:rPr>
              <a:t>If you wish to discuss any of the points in detail, please contact the school via e-mail. </a:t>
            </a:r>
          </a:p>
        </p:txBody>
      </p:sp>
      <p:sp>
        <p:nvSpPr>
          <p:cNvPr id="209" name="Google Shape;209;p39"/>
          <p:cNvSpPr/>
          <p:nvPr/>
        </p:nvSpPr>
        <p:spPr>
          <a:xfrm>
            <a:off x="0" y="0"/>
            <a:ext cx="9144000" cy="1091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9"/>
          <p:cNvSpPr txBox="1">
            <a:spLocks noGrp="1"/>
          </p:cNvSpPr>
          <p:nvPr>
            <p:ph type="title"/>
          </p:nvPr>
        </p:nvSpPr>
        <p:spPr>
          <a:xfrm>
            <a:off x="-32850" y="0"/>
            <a:ext cx="9209700" cy="1091100"/>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500" dirty="0" smtClean="0">
                <a:solidFill>
                  <a:schemeClr val="tx1"/>
                </a:solidFill>
                <a:latin typeface="Arial Black" panose="020B0A04020102020204" pitchFamily="34" charset="0"/>
                <a:ea typeface="Merriweather"/>
                <a:cs typeface="Merriweather"/>
                <a:sym typeface="Merriweather"/>
              </a:rPr>
              <a:t>Your Questions Answered: Q&amp;A</a:t>
            </a:r>
            <a:br>
              <a:rPr lang="en-GB" sz="2500" dirty="0" smtClean="0">
                <a:solidFill>
                  <a:schemeClr val="tx1"/>
                </a:solidFill>
                <a:latin typeface="Arial Black" panose="020B0A04020102020204" pitchFamily="34" charset="0"/>
                <a:ea typeface="Merriweather"/>
                <a:cs typeface="Merriweather"/>
                <a:sym typeface="Merriweather"/>
              </a:rPr>
            </a:br>
            <a:r>
              <a:rPr lang="en-GB" sz="2500" dirty="0" smtClean="0">
                <a:solidFill>
                  <a:schemeClr val="tx1"/>
                </a:solidFill>
                <a:latin typeface="Arial Black" panose="020B0A04020102020204" pitchFamily="34" charset="0"/>
                <a:ea typeface="Merriweather"/>
                <a:cs typeface="Merriweather"/>
                <a:sym typeface="Merriweather"/>
              </a:rPr>
              <a:t>&amp;THANK YOU ALL</a:t>
            </a:r>
            <a:endParaRPr sz="3500" dirty="0">
              <a:solidFill>
                <a:schemeClr val="tx1"/>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444832"/>
            <a:ext cx="536265" cy="646268"/>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57010" y="444832"/>
            <a:ext cx="536265" cy="646268"/>
          </a:xfrm>
          <a:prstGeom prst="rect">
            <a:avLst/>
          </a:prstGeom>
          <a:noFill/>
          <a:ln w="9525">
            <a:noFill/>
            <a:miter lim="800000"/>
            <a:headEnd/>
            <a:tailEnd/>
          </a:ln>
        </p:spPr>
      </p:pic>
    </p:spTree>
    <p:extLst>
      <p:ext uri="{BB962C8B-B14F-4D97-AF65-F5344CB8AC3E}">
        <p14:creationId xmlns:p14="http://schemas.microsoft.com/office/powerpoint/2010/main" val="8230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44"/>
        <p:cNvGrpSpPr/>
        <p:nvPr/>
      </p:nvGrpSpPr>
      <p:grpSpPr>
        <a:xfrm>
          <a:off x="0" y="0"/>
          <a:ext cx="0" cy="0"/>
          <a:chOff x="0" y="0"/>
          <a:chExt cx="0" cy="0"/>
        </a:xfrm>
      </p:grpSpPr>
      <p:sp>
        <p:nvSpPr>
          <p:cNvPr id="145" name="Google Shape;145;p30"/>
          <p:cNvSpPr txBox="1">
            <a:spLocks noGrp="1"/>
          </p:cNvSpPr>
          <p:nvPr>
            <p:ph type="body" idx="1"/>
          </p:nvPr>
        </p:nvSpPr>
        <p:spPr>
          <a:xfrm>
            <a:off x="0" y="1093155"/>
            <a:ext cx="9114973" cy="4174098"/>
          </a:xfrm>
          <a:prstGeom prst="rect">
            <a:avLst/>
          </a:prstGeom>
          <a:solidFill>
            <a:srgbClr val="FFC000"/>
          </a:solidFill>
        </p:spPr>
        <p:txBody>
          <a:bodyPr spcFirstLastPara="1" wrap="square" lIns="91425" tIns="91425" rIns="91425" bIns="91425" anchor="t" anchorCtr="0">
            <a:noAutofit/>
          </a:bodyPr>
          <a:lstStyle/>
          <a:p>
            <a:pPr marL="457200" lvl="0" indent="-374650" algn="l" rtl="0">
              <a:spcBef>
                <a:spcPts val="1000"/>
              </a:spcBef>
              <a:spcAft>
                <a:spcPts val="0"/>
              </a:spcAft>
              <a:buClr>
                <a:srgbClr val="404040"/>
              </a:buClr>
              <a:buSzPts val="2300"/>
              <a:buFont typeface="Merriweather"/>
              <a:buChar char="★"/>
            </a:pPr>
            <a:r>
              <a:rPr lang="en" sz="2300" b="1" dirty="0" smtClean="0">
                <a:solidFill>
                  <a:srgbClr val="404040"/>
                </a:solidFill>
                <a:latin typeface="+mn-lt"/>
                <a:ea typeface="Merriweather"/>
                <a:cs typeface="Merriweather"/>
                <a:sym typeface="Merriweather"/>
              </a:rPr>
              <a:t>The New Curriculum </a:t>
            </a:r>
            <a:r>
              <a:rPr lang="en" sz="2300" b="1" dirty="0">
                <a:solidFill>
                  <a:srgbClr val="404040"/>
                </a:solidFill>
                <a:latin typeface="+mn-lt"/>
                <a:ea typeface="Merriweather"/>
                <a:cs typeface="Merriweather"/>
                <a:sym typeface="Merriweather"/>
              </a:rPr>
              <a:t>for </a:t>
            </a:r>
            <a:r>
              <a:rPr lang="en" sz="2300" b="1" dirty="0" smtClean="0">
                <a:solidFill>
                  <a:srgbClr val="FF0000"/>
                </a:solidFill>
                <a:latin typeface="+mn-lt"/>
                <a:ea typeface="Merriweather"/>
                <a:cs typeface="Merriweather"/>
                <a:sym typeface="Merriweather"/>
              </a:rPr>
              <a:t>Relationships Health and Sex Education was made </a:t>
            </a:r>
            <a:r>
              <a:rPr lang="en" sz="2300" b="1" dirty="0">
                <a:solidFill>
                  <a:srgbClr val="FF0000"/>
                </a:solidFill>
                <a:latin typeface="+mn-lt"/>
                <a:ea typeface="Merriweather"/>
                <a:cs typeface="Merriweather"/>
                <a:sym typeface="Merriweather"/>
              </a:rPr>
              <a:t>mandatory from September </a:t>
            </a:r>
            <a:r>
              <a:rPr lang="en" sz="2300" b="1" dirty="0" smtClean="0">
                <a:solidFill>
                  <a:srgbClr val="FF0000"/>
                </a:solidFill>
                <a:latin typeface="+mn-lt"/>
                <a:ea typeface="Merriweather"/>
                <a:cs typeface="Merriweather"/>
                <a:sym typeface="Merriweather"/>
              </a:rPr>
              <a:t>2020 </a:t>
            </a:r>
            <a:r>
              <a:rPr lang="en" sz="2300" b="1" dirty="0" smtClean="0">
                <a:solidFill>
                  <a:srgbClr val="404040"/>
                </a:solidFill>
                <a:latin typeface="+mn-lt"/>
                <a:ea typeface="Merriweather"/>
                <a:cs typeface="Merriweather"/>
                <a:sym typeface="Merriweather"/>
              </a:rPr>
              <a:t>in all schools across the country</a:t>
            </a:r>
            <a:r>
              <a:rPr lang="en" sz="2300" dirty="0" smtClean="0">
                <a:solidFill>
                  <a:srgbClr val="404040"/>
                </a:solidFill>
                <a:latin typeface="+mn-lt"/>
                <a:ea typeface="Merriweather"/>
                <a:cs typeface="Merriweather"/>
                <a:sym typeface="Merriweather"/>
              </a:rPr>
              <a:t>. The DfE requires all schools to have this curriculum in place.</a:t>
            </a:r>
            <a:endParaRPr sz="2300" dirty="0">
              <a:solidFill>
                <a:srgbClr val="404040"/>
              </a:solidFill>
              <a:latin typeface="+mn-lt"/>
              <a:ea typeface="Merriweather"/>
              <a:cs typeface="Merriweather"/>
              <a:sym typeface="Merriweather"/>
            </a:endParaRPr>
          </a:p>
          <a:p>
            <a:pPr marL="457200" lvl="0" indent="-374650" algn="l" rtl="0">
              <a:spcBef>
                <a:spcPts val="0"/>
              </a:spcBef>
              <a:spcAft>
                <a:spcPts val="0"/>
              </a:spcAft>
              <a:buClr>
                <a:srgbClr val="404040"/>
              </a:buClr>
              <a:buSzPts val="2300"/>
              <a:buFont typeface="Merriweather"/>
              <a:buChar char="★"/>
            </a:pPr>
            <a:r>
              <a:rPr lang="en" sz="2300" b="1" dirty="0">
                <a:solidFill>
                  <a:srgbClr val="404040"/>
                </a:solidFill>
                <a:latin typeface="+mn-lt"/>
                <a:ea typeface="Merriweather"/>
                <a:cs typeface="Merriweather"/>
                <a:sym typeface="Merriweather"/>
              </a:rPr>
              <a:t>Primary schools </a:t>
            </a:r>
            <a:r>
              <a:rPr lang="en" sz="2300" dirty="0">
                <a:solidFill>
                  <a:srgbClr val="404040"/>
                </a:solidFill>
                <a:latin typeface="+mn-lt"/>
                <a:ea typeface="Merriweather"/>
                <a:cs typeface="Merriweather"/>
                <a:sym typeface="Merriweather"/>
              </a:rPr>
              <a:t>must </a:t>
            </a:r>
            <a:r>
              <a:rPr lang="en" sz="2300" dirty="0" smtClean="0">
                <a:solidFill>
                  <a:srgbClr val="404040"/>
                </a:solidFill>
                <a:latin typeface="+mn-lt"/>
                <a:ea typeface="Merriweather"/>
                <a:cs typeface="Merriweather"/>
                <a:sym typeface="Merriweather"/>
              </a:rPr>
              <a:t>teach </a:t>
            </a:r>
            <a:r>
              <a:rPr lang="en" sz="2300" b="1" dirty="0" smtClean="0">
                <a:solidFill>
                  <a:srgbClr val="404040"/>
                </a:solidFill>
                <a:latin typeface="+mn-lt"/>
                <a:ea typeface="Merriweather"/>
                <a:cs typeface="Merriweather"/>
                <a:sym typeface="Merriweather"/>
              </a:rPr>
              <a:t>RHE</a:t>
            </a:r>
            <a:r>
              <a:rPr lang="en" sz="2300" dirty="0" smtClean="0">
                <a:solidFill>
                  <a:srgbClr val="404040"/>
                </a:solidFill>
                <a:latin typeface="+mn-lt"/>
                <a:ea typeface="Merriweather"/>
                <a:cs typeface="Merriweather"/>
                <a:sym typeface="Merriweather"/>
              </a:rPr>
              <a:t>- </a:t>
            </a:r>
            <a:r>
              <a:rPr lang="en" sz="2300" dirty="0" smtClean="0">
                <a:solidFill>
                  <a:srgbClr val="FF0000"/>
                </a:solidFill>
                <a:latin typeface="+mn-lt"/>
                <a:ea typeface="Merriweather"/>
                <a:cs typeface="Merriweather"/>
                <a:sym typeface="Merriweather"/>
              </a:rPr>
              <a:t>R</a:t>
            </a:r>
            <a:r>
              <a:rPr lang="en" sz="2300" b="1" dirty="0" smtClean="0">
                <a:solidFill>
                  <a:srgbClr val="FF0000"/>
                </a:solidFill>
                <a:latin typeface="+mn-lt"/>
                <a:ea typeface="Merriweather"/>
                <a:cs typeface="Merriweather"/>
                <a:sym typeface="Merriweather"/>
              </a:rPr>
              <a:t>elationships </a:t>
            </a:r>
            <a:r>
              <a:rPr lang="en" sz="2300" b="1" dirty="0">
                <a:solidFill>
                  <a:srgbClr val="FF0000"/>
                </a:solidFill>
                <a:latin typeface="+mn-lt"/>
                <a:ea typeface="Merriweather"/>
                <a:cs typeface="Merriweather"/>
                <a:sym typeface="Merriweather"/>
              </a:rPr>
              <a:t>and </a:t>
            </a:r>
            <a:r>
              <a:rPr lang="en" sz="2300" b="1" dirty="0" smtClean="0">
                <a:solidFill>
                  <a:srgbClr val="FF0000"/>
                </a:solidFill>
                <a:latin typeface="+mn-lt"/>
                <a:ea typeface="Merriweather"/>
                <a:cs typeface="Merriweather"/>
                <a:sym typeface="Merriweather"/>
              </a:rPr>
              <a:t>Health Education</a:t>
            </a:r>
            <a:r>
              <a:rPr lang="en" sz="2300" dirty="0">
                <a:solidFill>
                  <a:srgbClr val="404040"/>
                </a:solidFill>
                <a:latin typeface="+mn-lt"/>
                <a:ea typeface="Merriweather"/>
                <a:cs typeface="Merriweather"/>
                <a:sym typeface="Merriweather"/>
              </a:rPr>
              <a:t>, including education on </a:t>
            </a:r>
            <a:r>
              <a:rPr lang="en" sz="2300" b="1" dirty="0" smtClean="0">
                <a:solidFill>
                  <a:srgbClr val="404040"/>
                </a:solidFill>
                <a:latin typeface="+mn-lt"/>
                <a:ea typeface="Merriweather"/>
                <a:cs typeface="Merriweather"/>
                <a:sym typeface="Merriweather"/>
              </a:rPr>
              <a:t>mental Health &amp; Wellbeing</a:t>
            </a:r>
            <a:r>
              <a:rPr lang="en" sz="2300" dirty="0" smtClean="0">
                <a:solidFill>
                  <a:srgbClr val="404040"/>
                </a:solidFill>
                <a:latin typeface="+mn-lt"/>
                <a:ea typeface="Merriweather"/>
                <a:cs typeface="Merriweather"/>
                <a:sym typeface="Merriweather"/>
              </a:rPr>
              <a:t>.</a:t>
            </a:r>
          </a:p>
          <a:p>
            <a:pPr lvl="0" indent="-374650">
              <a:buClr>
                <a:srgbClr val="404040"/>
              </a:buClr>
              <a:buSzPts val="2300"/>
              <a:buFont typeface="Merriweather"/>
              <a:buChar char="★"/>
            </a:pPr>
            <a:r>
              <a:rPr lang="en" sz="2300" dirty="0" smtClean="0">
                <a:solidFill>
                  <a:srgbClr val="404040"/>
                </a:solidFill>
                <a:latin typeface="+mn-lt"/>
                <a:ea typeface="Merriweather"/>
                <a:cs typeface="Merriweather"/>
                <a:sym typeface="Merriweather"/>
              </a:rPr>
              <a:t>Secondary Schools must teach</a:t>
            </a:r>
            <a:r>
              <a:rPr lang="en" sz="2300" b="1" dirty="0" smtClean="0">
                <a:solidFill>
                  <a:srgbClr val="404040"/>
                </a:solidFill>
                <a:ea typeface="Merriweather"/>
                <a:cs typeface="Merriweather"/>
                <a:sym typeface="Merriweather"/>
              </a:rPr>
              <a:t> Relationships, Sex Education and Health Education.</a:t>
            </a:r>
            <a:endParaRPr sz="2300" dirty="0">
              <a:solidFill>
                <a:srgbClr val="404040"/>
              </a:solidFill>
              <a:latin typeface="+mn-lt"/>
              <a:ea typeface="Merriweather"/>
              <a:cs typeface="Merriweather"/>
              <a:sym typeface="Merriweather"/>
            </a:endParaRPr>
          </a:p>
          <a:p>
            <a:pPr marL="457200" lvl="0" indent="-374650" algn="l" rtl="0">
              <a:spcBef>
                <a:spcPts val="0"/>
              </a:spcBef>
              <a:spcAft>
                <a:spcPts val="0"/>
              </a:spcAft>
              <a:buClr>
                <a:srgbClr val="404040"/>
              </a:buClr>
              <a:buSzPts val="2300"/>
              <a:buFont typeface="Merriweather"/>
              <a:buChar char="★"/>
            </a:pPr>
            <a:r>
              <a:rPr lang="en" sz="2300" b="1" dirty="0">
                <a:solidFill>
                  <a:srgbClr val="FF0000"/>
                </a:solidFill>
                <a:latin typeface="+mn-lt"/>
                <a:ea typeface="Merriweather"/>
                <a:cs typeface="Merriweather"/>
                <a:sym typeface="Merriweather"/>
              </a:rPr>
              <a:t>Primary schools </a:t>
            </a:r>
            <a:r>
              <a:rPr lang="en" sz="2300" b="1" u="sng" dirty="0">
                <a:solidFill>
                  <a:srgbClr val="FF0000"/>
                </a:solidFill>
                <a:latin typeface="+mn-lt"/>
                <a:ea typeface="Merriweather"/>
                <a:cs typeface="Merriweather"/>
                <a:sym typeface="Merriweather"/>
              </a:rPr>
              <a:t>are not required </a:t>
            </a:r>
            <a:r>
              <a:rPr lang="en" sz="2300" b="1" dirty="0">
                <a:solidFill>
                  <a:srgbClr val="FF0000"/>
                </a:solidFill>
                <a:latin typeface="+mn-lt"/>
                <a:ea typeface="Merriweather"/>
                <a:cs typeface="Merriweather"/>
                <a:sym typeface="Merriweather"/>
              </a:rPr>
              <a:t>to teach sex education. </a:t>
            </a:r>
            <a:endParaRPr lang="en" sz="2300" b="1" dirty="0" smtClean="0">
              <a:solidFill>
                <a:srgbClr val="FF0000"/>
              </a:solidFill>
              <a:latin typeface="+mn-lt"/>
              <a:ea typeface="Merriweather"/>
              <a:cs typeface="Merriweather"/>
              <a:sym typeface="Merriweather"/>
            </a:endParaRPr>
          </a:p>
          <a:p>
            <a:pPr marL="457200" lvl="0" indent="-374650" algn="l" rtl="0">
              <a:spcBef>
                <a:spcPts val="0"/>
              </a:spcBef>
              <a:spcAft>
                <a:spcPts val="0"/>
              </a:spcAft>
              <a:buClr>
                <a:srgbClr val="404040"/>
              </a:buClr>
              <a:buSzPts val="2300"/>
              <a:buFont typeface="Merriweather"/>
              <a:buChar char="★"/>
            </a:pPr>
            <a:r>
              <a:rPr lang="en-GB" sz="2300" b="1" dirty="0" smtClean="0">
                <a:solidFill>
                  <a:schemeClr val="tx1"/>
                </a:solidFill>
                <a:latin typeface="+mn-lt"/>
                <a:ea typeface="Merriweather"/>
                <a:cs typeface="Merriweather"/>
                <a:sym typeface="Merriweather"/>
              </a:rPr>
              <a:t>How will this new curriculum be taught in Catholic Schools?</a:t>
            </a:r>
            <a:endParaRPr sz="2300" b="1" dirty="0">
              <a:solidFill>
                <a:schemeClr val="tx1"/>
              </a:solidFill>
              <a:latin typeface="+mn-lt"/>
              <a:ea typeface="Merriweather"/>
              <a:cs typeface="Merriweather"/>
              <a:sym typeface="Merriweather"/>
            </a:endParaRPr>
          </a:p>
          <a:p>
            <a:pPr marL="457200" lvl="0" indent="0" algn="l" rtl="0">
              <a:spcBef>
                <a:spcPts val="1000"/>
              </a:spcBef>
              <a:spcAft>
                <a:spcPts val="0"/>
              </a:spcAft>
              <a:buNone/>
            </a:pPr>
            <a:endParaRPr sz="2500" i="1" dirty="0">
              <a:solidFill>
                <a:schemeClr val="tx1"/>
              </a:solidFill>
              <a:latin typeface="+mn-lt"/>
              <a:ea typeface="Merriweather"/>
              <a:cs typeface="Merriweather"/>
              <a:sym typeface="Merriweather"/>
            </a:endParaRPr>
          </a:p>
        </p:txBody>
      </p:sp>
      <p:sp>
        <p:nvSpPr>
          <p:cNvPr id="146" name="Google Shape;146;p30"/>
          <p:cNvSpPr/>
          <p:nvPr/>
        </p:nvSpPr>
        <p:spPr>
          <a:xfrm>
            <a:off x="0" y="0"/>
            <a:ext cx="9144000" cy="1259100"/>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0"/>
          <p:cNvSpPr txBox="1">
            <a:spLocks noGrp="1"/>
          </p:cNvSpPr>
          <p:nvPr>
            <p:ph type="title"/>
          </p:nvPr>
        </p:nvSpPr>
        <p:spPr>
          <a:xfrm>
            <a:off x="-32850" y="103128"/>
            <a:ext cx="9209700" cy="1155972"/>
          </a:xfrm>
          <a:prstGeom prst="rect">
            <a:avLst/>
          </a:prstGeom>
        </p:spPr>
        <p:txBody>
          <a:bodyPr spcFirstLastPara="1" wrap="square" lIns="91425" tIns="91425" rIns="91425" bIns="91425" anchor="t" anchorCtr="0">
            <a:noAutofit/>
          </a:bodyPr>
          <a:lstStyle/>
          <a:p>
            <a:pPr lvl="0" algn="ctr">
              <a:lnSpc>
                <a:spcPct val="115000"/>
              </a:lnSpc>
            </a:pPr>
            <a:r>
              <a:rPr lang="en-GB" sz="2900" dirty="0" smtClean="0">
                <a:solidFill>
                  <a:schemeClr val="tx1"/>
                </a:solidFill>
                <a:latin typeface="Arial Black" panose="020B0A04020102020204" pitchFamily="34" charset="0"/>
                <a:ea typeface="Merriweather"/>
                <a:cs typeface="Arial" panose="020B0604020202020204" pitchFamily="34" charset="0"/>
                <a:sym typeface="Merriweather"/>
              </a:rPr>
              <a:t>OVERVIEW:</a:t>
            </a:r>
            <a:br>
              <a:rPr lang="en-GB" sz="2900" dirty="0" smtClean="0">
                <a:solidFill>
                  <a:schemeClr val="tx1"/>
                </a:solidFill>
                <a:latin typeface="Arial Black" panose="020B0A04020102020204" pitchFamily="34" charset="0"/>
                <a:ea typeface="Merriweather"/>
                <a:cs typeface="Arial" panose="020B0604020202020204" pitchFamily="34" charset="0"/>
                <a:sym typeface="Merriweather"/>
              </a:rPr>
            </a:br>
            <a:r>
              <a:rPr lang="en-GB" sz="2900" b="1" dirty="0" smtClean="0">
                <a:solidFill>
                  <a:schemeClr val="tx1"/>
                </a:solidFill>
                <a:latin typeface="Arial" panose="020B0604020202020204" pitchFamily="34" charset="0"/>
                <a:ea typeface="Merriweather"/>
                <a:cs typeface="Arial" panose="020B0604020202020204" pitchFamily="34" charset="0"/>
                <a:sym typeface="Merriweather"/>
              </a:rPr>
              <a:t>Why Was </a:t>
            </a:r>
            <a:r>
              <a:rPr lang="en-GB" sz="2900" b="1" dirty="0">
                <a:solidFill>
                  <a:schemeClr val="tx1"/>
                </a:solidFill>
                <a:latin typeface="Arial" panose="020B0604020202020204" pitchFamily="34" charset="0"/>
                <a:ea typeface="Merriweather"/>
                <a:cs typeface="Arial" panose="020B0604020202020204" pitchFamily="34" charset="0"/>
                <a:sym typeface="Merriweather"/>
              </a:rPr>
              <a:t>RSHE </a:t>
            </a:r>
            <a:r>
              <a:rPr lang="en-GB" sz="2900" b="1" dirty="0" smtClean="0">
                <a:solidFill>
                  <a:schemeClr val="tx1"/>
                </a:solidFill>
                <a:latin typeface="Arial" panose="020B0604020202020204" pitchFamily="34" charset="0"/>
                <a:ea typeface="Merriweather"/>
                <a:cs typeface="Arial" panose="020B0604020202020204" pitchFamily="34" charset="0"/>
                <a:sym typeface="Merriweather"/>
              </a:rPr>
              <a:t>Placed In The Curriculum?</a:t>
            </a:r>
            <a:endParaRPr sz="3900" b="1" dirty="0">
              <a:solidFill>
                <a:srgbClr val="FFE599"/>
              </a:solidFill>
              <a:latin typeface="Arial" panose="020B0604020202020204" pitchFamily="34" charset="0"/>
              <a:ea typeface="Merriweather"/>
              <a:cs typeface="Arial" panose="020B0604020202020204" pitchFamily="34" charset="0"/>
              <a:sym typeface="Merriweather"/>
            </a:endParaRPr>
          </a:p>
        </p:txBody>
      </p:sp>
      <p:pic>
        <p:nvPicPr>
          <p:cNvPr id="6" name="Picture 5"/>
          <p:cNvPicPr>
            <a:picLocks noChangeAspect="1"/>
          </p:cNvPicPr>
          <p:nvPr/>
        </p:nvPicPr>
        <p:blipFill>
          <a:blip r:embed="rId3" cstate="print"/>
          <a:srcRect/>
          <a:stretch>
            <a:fillRect/>
          </a:stretch>
        </p:blipFill>
        <p:spPr bwMode="auto">
          <a:xfrm>
            <a:off x="0" y="0"/>
            <a:ext cx="611945" cy="649230"/>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8564905" y="0"/>
            <a:ext cx="611945" cy="6492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body" idx="1"/>
          </p:nvPr>
        </p:nvSpPr>
        <p:spPr>
          <a:xfrm>
            <a:off x="-32850" y="1069574"/>
            <a:ext cx="9247188" cy="4073925"/>
          </a:xfrm>
          <a:prstGeom prst="rect">
            <a:avLst/>
          </a:prstGeom>
          <a:solidFill>
            <a:srgbClr val="FFFF00"/>
          </a:solidFill>
        </p:spPr>
        <p:txBody>
          <a:bodyPr spcFirstLastPara="1" wrap="square" lIns="91425" tIns="91425" rIns="91425" bIns="91425" anchor="t" anchorCtr="0">
            <a:noAutofit/>
          </a:bodyPr>
          <a:lstStyle/>
          <a:p>
            <a:pPr marL="552450" lvl="0" indent="-457200" algn="l" rtl="0">
              <a:lnSpc>
                <a:spcPct val="100000"/>
              </a:lnSpc>
              <a:spcBef>
                <a:spcPts val="1000"/>
              </a:spcBef>
              <a:spcAft>
                <a:spcPts val="0"/>
              </a:spcAft>
              <a:buClr>
                <a:srgbClr val="000000"/>
              </a:buClr>
              <a:buSzPts val="2100"/>
              <a:buAutoNum type="arabicPeriod"/>
            </a:pPr>
            <a:r>
              <a:rPr lang="en" sz="2000" b="1" dirty="0" smtClean="0">
                <a:solidFill>
                  <a:srgbClr val="FF0000"/>
                </a:solidFill>
                <a:latin typeface="Arial Black" panose="020B0A04020102020204" pitchFamily="34" charset="0"/>
                <a:ea typeface="Merriweather"/>
                <a:cs typeface="Merriweather"/>
                <a:sym typeface="Merriweather"/>
              </a:rPr>
              <a:t>OUR BODIES ARE GOOD: WE ARE WONDERFULLY MADE</a:t>
            </a:r>
            <a:r>
              <a:rPr lang="en" sz="2000" b="1" dirty="0" smtClean="0">
                <a:solidFill>
                  <a:srgbClr val="404040"/>
                </a:solidFill>
                <a:latin typeface="+mn-lt"/>
                <a:ea typeface="Merriweather"/>
                <a:cs typeface="Merriweather"/>
                <a:sym typeface="Merriweather"/>
              </a:rPr>
              <a:t> </a:t>
            </a:r>
          </a:p>
          <a:p>
            <a:pPr marL="95250" lvl="0" indent="0" algn="l" rtl="0">
              <a:lnSpc>
                <a:spcPct val="100000"/>
              </a:lnSpc>
              <a:spcBef>
                <a:spcPts val="1000"/>
              </a:spcBef>
              <a:spcAft>
                <a:spcPts val="0"/>
              </a:spcAft>
              <a:buClr>
                <a:srgbClr val="000000"/>
              </a:buClr>
              <a:buSzPts val="2100"/>
              <a:buNone/>
            </a:pPr>
            <a:r>
              <a:rPr lang="en" sz="1400" b="1" dirty="0" smtClean="0">
                <a:solidFill>
                  <a:srgbClr val="404040"/>
                </a:solidFill>
                <a:latin typeface="+mn-lt"/>
                <a:ea typeface="Merriweather"/>
                <a:cs typeface="Merriweather"/>
                <a:sym typeface="Merriweather"/>
              </a:rPr>
              <a:t>“</a:t>
            </a:r>
            <a:r>
              <a:rPr lang="en" sz="1400" b="1" i="1" dirty="0" smtClean="0">
                <a:solidFill>
                  <a:srgbClr val="404040"/>
                </a:solidFill>
                <a:latin typeface="+mn-lt"/>
                <a:ea typeface="Merriweather"/>
                <a:cs typeface="Merriweather"/>
                <a:sym typeface="Merriweather"/>
              </a:rPr>
              <a:t>Before I formed you in the womb I knew you</a:t>
            </a:r>
            <a:r>
              <a:rPr lang="en" sz="1400" b="1" dirty="0" smtClean="0">
                <a:solidFill>
                  <a:srgbClr val="404040"/>
                </a:solidFill>
                <a:latin typeface="+mn-lt"/>
                <a:ea typeface="Merriweather"/>
                <a:cs typeface="Merriweather"/>
                <a:sym typeface="Merriweather"/>
              </a:rPr>
              <a:t>” Jerimiah 1:5-7.  Our children will know they are loved by God and us just as they are because every part of their bodies was created by God in His infinite wisdom.</a:t>
            </a:r>
            <a:endParaRPr lang="en" sz="1400" dirty="0" smtClean="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smtClean="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smtClean="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a:solidFill>
                <a:srgbClr val="404040"/>
              </a:solidFill>
              <a:latin typeface="Merriweather"/>
              <a:ea typeface="Merriweather"/>
              <a:cs typeface="Merriweather"/>
              <a:sym typeface="Merriweather"/>
            </a:endParaRPr>
          </a:p>
          <a:p>
            <a:pPr marL="95250" lvl="0" indent="0" algn="l" rtl="0">
              <a:spcBef>
                <a:spcPts val="0"/>
              </a:spcBef>
              <a:spcAft>
                <a:spcPts val="0"/>
              </a:spcAft>
              <a:buClr>
                <a:srgbClr val="000000"/>
              </a:buClr>
              <a:buSzPts val="2100"/>
              <a:buNone/>
            </a:pPr>
            <a:endParaRPr lang="en" sz="1700" b="1" dirty="0" smtClean="0">
              <a:solidFill>
                <a:srgbClr val="40404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lang="en-GB" sz="2100" dirty="0" smtClean="0">
              <a:solidFill>
                <a:srgbClr val="000000"/>
              </a:solidFill>
              <a:latin typeface="Merriweather"/>
              <a:ea typeface="Merriweather"/>
              <a:cs typeface="Merriweather"/>
              <a:sym typeface="Merriweather"/>
            </a:endParaRPr>
          </a:p>
          <a:p>
            <a:pPr marL="0" indent="0" algn="ctr">
              <a:lnSpc>
                <a:spcPct val="100000"/>
              </a:lnSpc>
              <a:buNone/>
            </a:pPr>
            <a:r>
              <a:rPr lang="en" sz="2400" b="1" dirty="0" smtClean="0">
                <a:solidFill>
                  <a:srgbClr val="404040"/>
                </a:solidFill>
                <a:latin typeface="Arial Black" panose="020B0A04020102020204" pitchFamily="34" charset="0"/>
                <a:ea typeface="Merriweather"/>
                <a:cs typeface="Merriweather"/>
                <a:sym typeface="Merriweather"/>
              </a:rPr>
              <a:t>2. </a:t>
            </a:r>
            <a:r>
              <a:rPr lang="en" sz="2200" b="1" dirty="0" smtClean="0">
                <a:solidFill>
                  <a:srgbClr val="404040"/>
                </a:solidFill>
                <a:latin typeface="Arial Black" panose="020B0A04020102020204" pitchFamily="34" charset="0"/>
                <a:ea typeface="Merriweather"/>
                <a:cs typeface="Merriweather"/>
                <a:sym typeface="Merriweather"/>
              </a:rPr>
              <a:t>We are all</a:t>
            </a:r>
            <a:r>
              <a:rPr lang="en" sz="2200" b="1" dirty="0" smtClean="0">
                <a:solidFill>
                  <a:srgbClr val="FF0000"/>
                </a:solidFill>
                <a:latin typeface="Arial Black" panose="020B0A04020102020204" pitchFamily="34" charset="0"/>
                <a:ea typeface="Merriweather"/>
                <a:cs typeface="Merriweather"/>
                <a:sym typeface="Merriweather"/>
              </a:rPr>
              <a:t> </a:t>
            </a:r>
            <a:r>
              <a:rPr lang="en" sz="2200" b="1" dirty="0">
                <a:solidFill>
                  <a:srgbClr val="FF0000"/>
                </a:solidFill>
                <a:latin typeface="Arial Black" panose="020B0A04020102020204" pitchFamily="34" charset="0"/>
                <a:ea typeface="Merriweather"/>
                <a:cs typeface="Merriweather"/>
                <a:sym typeface="Merriweather"/>
              </a:rPr>
              <a:t>Made In The Image Of God</a:t>
            </a:r>
            <a:r>
              <a:rPr lang="en" sz="2200" b="1" dirty="0" smtClean="0">
                <a:solidFill>
                  <a:srgbClr val="404040"/>
                </a:solidFill>
                <a:latin typeface="Arial Black" panose="020B0A04020102020204" pitchFamily="34" charset="0"/>
                <a:ea typeface="Merriweather"/>
                <a:cs typeface="Merriweather"/>
                <a:sym typeface="Merriweather"/>
              </a:rPr>
              <a:t> Body </a:t>
            </a:r>
            <a:r>
              <a:rPr lang="en" sz="2200" b="1" dirty="0">
                <a:solidFill>
                  <a:srgbClr val="404040"/>
                </a:solidFill>
                <a:latin typeface="Arial Black" panose="020B0A04020102020204" pitchFamily="34" charset="0"/>
                <a:ea typeface="Merriweather"/>
                <a:cs typeface="Merriweather"/>
                <a:sym typeface="Merriweather"/>
              </a:rPr>
              <a:t>and </a:t>
            </a:r>
            <a:r>
              <a:rPr lang="en" sz="2200" b="1" dirty="0" smtClean="0">
                <a:solidFill>
                  <a:srgbClr val="404040"/>
                </a:solidFill>
                <a:latin typeface="Arial Black" panose="020B0A04020102020204" pitchFamily="34" charset="0"/>
                <a:ea typeface="Merriweather"/>
                <a:cs typeface="Merriweather"/>
                <a:sym typeface="Merriweather"/>
              </a:rPr>
              <a:t>Soul</a:t>
            </a:r>
            <a:r>
              <a:rPr lang="en" sz="2200" b="1" dirty="0">
                <a:solidFill>
                  <a:srgbClr val="404040"/>
                </a:solidFill>
                <a:latin typeface="Arial Black" panose="020B0A04020102020204" pitchFamily="34" charset="0"/>
                <a:ea typeface="Merriweather"/>
                <a:cs typeface="Merriweather"/>
                <a:sym typeface="Merriweather"/>
              </a:rPr>
              <a:t>, </a:t>
            </a:r>
            <a:r>
              <a:rPr lang="en" sz="2200" b="1" dirty="0" smtClean="0">
                <a:solidFill>
                  <a:srgbClr val="404040"/>
                </a:solidFill>
                <a:latin typeface="Arial Black" panose="020B0A04020102020204" pitchFamily="34" charset="0"/>
                <a:ea typeface="Merriweather"/>
                <a:cs typeface="Merriweather"/>
                <a:sym typeface="Merriweather"/>
              </a:rPr>
              <a:t>Physical </a:t>
            </a:r>
            <a:r>
              <a:rPr lang="en" sz="2200" b="1" dirty="0">
                <a:solidFill>
                  <a:srgbClr val="404040"/>
                </a:solidFill>
                <a:latin typeface="Arial Black" panose="020B0A04020102020204" pitchFamily="34" charset="0"/>
                <a:ea typeface="Merriweather"/>
                <a:cs typeface="Merriweather"/>
                <a:sym typeface="Merriweather"/>
              </a:rPr>
              <a:t>and </a:t>
            </a:r>
            <a:r>
              <a:rPr lang="en" sz="2200" b="1" dirty="0" smtClean="0">
                <a:solidFill>
                  <a:srgbClr val="404040"/>
                </a:solidFill>
                <a:latin typeface="Arial Black" panose="020B0A04020102020204" pitchFamily="34" charset="0"/>
                <a:ea typeface="Merriweather"/>
                <a:cs typeface="Merriweather"/>
                <a:sym typeface="Merriweather"/>
              </a:rPr>
              <a:t>Spiritual.</a:t>
            </a:r>
            <a:endParaRPr lang="en" sz="2200" b="1" dirty="0">
              <a:solidFill>
                <a:srgbClr val="404040"/>
              </a:solidFill>
              <a:latin typeface="Arial Black" panose="020B0A04020102020204" pitchFamily="34" charset="0"/>
              <a:ea typeface="Merriweather"/>
              <a:cs typeface="Merriweather"/>
              <a:sym typeface="Merriweather"/>
            </a:endParaRPr>
          </a:p>
          <a:p>
            <a:pPr marL="0" lvl="0" indent="0" algn="l" rtl="0">
              <a:lnSpc>
                <a:spcPct val="100000"/>
              </a:lnSpc>
              <a:spcBef>
                <a:spcPts val="0"/>
              </a:spcBef>
              <a:spcAft>
                <a:spcPts val="0"/>
              </a:spcAft>
              <a:buNone/>
            </a:pPr>
            <a:endParaRPr sz="2100" dirty="0">
              <a:solidFill>
                <a:srgbClr val="000000"/>
              </a:solidFill>
              <a:latin typeface="Merriweather"/>
              <a:ea typeface="Merriweather"/>
              <a:cs typeface="Merriweather"/>
              <a:sym typeface="Merriweather"/>
            </a:endParaRPr>
          </a:p>
        </p:txBody>
      </p:sp>
      <p:sp>
        <p:nvSpPr>
          <p:cNvPr id="116" name="Google Shape;116;p26"/>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txBox="1">
            <a:spLocks noGrp="1"/>
          </p:cNvSpPr>
          <p:nvPr>
            <p:ph type="title"/>
          </p:nvPr>
        </p:nvSpPr>
        <p:spPr>
          <a:xfrm>
            <a:off x="-32850" y="1"/>
            <a:ext cx="9176850" cy="1315328"/>
          </a:xfrm>
          <a:prstGeom prst="rect">
            <a:avLst/>
          </a:prstGeom>
          <a:solidFill>
            <a:srgbClr val="92D050"/>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chemeClr val="tx1"/>
                </a:solidFill>
                <a:latin typeface="Arial Black" panose="020B0A04020102020204" pitchFamily="34" charset="0"/>
                <a:ea typeface="Merriweather"/>
                <a:cs typeface="Merriweather"/>
                <a:sym typeface="Merriweather"/>
              </a:rPr>
              <a:t>RSHE Is Being Taught In The Context Of The Religious Character </a:t>
            </a:r>
            <a:r>
              <a:rPr lang="en" sz="2400" dirty="0">
                <a:solidFill>
                  <a:schemeClr val="tx1"/>
                </a:solidFill>
                <a:latin typeface="Arial Black" panose="020B0A04020102020204" pitchFamily="34" charset="0"/>
                <a:ea typeface="Merriweather"/>
                <a:cs typeface="Merriweather"/>
                <a:sym typeface="Merriweather"/>
              </a:rPr>
              <a:t>of our </a:t>
            </a:r>
            <a:r>
              <a:rPr lang="en" sz="2400" dirty="0" smtClean="0">
                <a:solidFill>
                  <a:schemeClr val="tx1"/>
                </a:solidFill>
                <a:latin typeface="Arial Black" panose="020B0A04020102020204" pitchFamily="34" charset="0"/>
                <a:ea typeface="Merriweather"/>
                <a:cs typeface="Merriweather"/>
                <a:sym typeface="Merriweather"/>
              </a:rPr>
              <a:t>Catholic School </a:t>
            </a:r>
            <a:br>
              <a:rPr lang="en" sz="2400" dirty="0" smtClean="0">
                <a:solidFill>
                  <a:schemeClr val="tx1"/>
                </a:solidFill>
                <a:latin typeface="Arial Black" panose="020B0A04020102020204" pitchFamily="34" charset="0"/>
                <a:ea typeface="Merriweather"/>
                <a:cs typeface="Merriweather"/>
                <a:sym typeface="Merriweather"/>
              </a:rPr>
            </a:br>
            <a:r>
              <a:rPr lang="en" sz="2400" dirty="0" smtClean="0">
                <a:solidFill>
                  <a:schemeClr val="tx1"/>
                </a:solidFill>
                <a:latin typeface="Arial Black" panose="020B0A04020102020204" pitchFamily="34" charset="0"/>
                <a:ea typeface="Merriweather"/>
                <a:cs typeface="Merriweather"/>
                <a:sym typeface="Merriweather"/>
              </a:rPr>
              <a:t>following </a:t>
            </a:r>
            <a:r>
              <a:rPr lang="en" sz="2400" dirty="0">
                <a:solidFill>
                  <a:schemeClr val="tx1"/>
                </a:solidFill>
                <a:latin typeface="Arial Black" panose="020B0A04020102020204" pitchFamily="34" charset="0"/>
                <a:ea typeface="Merriweather"/>
                <a:cs typeface="Merriweather"/>
                <a:sym typeface="Merriweather"/>
              </a:rPr>
              <a:t>10 </a:t>
            </a:r>
            <a:r>
              <a:rPr lang="en" sz="2400" dirty="0" smtClean="0">
                <a:solidFill>
                  <a:schemeClr val="tx1"/>
                </a:solidFill>
                <a:latin typeface="Arial Black" panose="020B0A04020102020204" pitchFamily="34" charset="0"/>
                <a:ea typeface="Merriweather"/>
                <a:cs typeface="Merriweather"/>
                <a:sym typeface="Merriweather"/>
              </a:rPr>
              <a:t>Core Principles</a:t>
            </a:r>
            <a:r>
              <a:rPr lang="en" dirty="0">
                <a:solidFill>
                  <a:schemeClr val="tx1"/>
                </a:solidFill>
                <a:latin typeface="Merriweather"/>
                <a:ea typeface="Merriweather"/>
                <a:cs typeface="Merriweather"/>
                <a:sym typeface="Merriweather"/>
              </a:rPr>
              <a:t>.</a:t>
            </a:r>
            <a:endParaRPr sz="2100" b="1" dirty="0">
              <a:solidFill>
                <a:schemeClr val="tx1"/>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8532055" y="633768"/>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2850" y="657665"/>
            <a:ext cx="611945" cy="649230"/>
          </a:xfrm>
          <a:prstGeom prst="rect">
            <a:avLst/>
          </a:prstGeom>
          <a:noFill/>
          <a:ln w="9525">
            <a:noFill/>
            <a:miter lim="800000"/>
            <a:headEnd/>
            <a:tailEnd/>
          </a:ln>
        </p:spPr>
      </p:pic>
      <p:pic>
        <p:nvPicPr>
          <p:cNvPr id="9" name="Picture 8" descr="You Created My Inmost Being | I love the Psalms"/>
          <p:cNvPicPr/>
          <p:nvPr/>
        </p:nvPicPr>
        <p:blipFill rotWithShape="1">
          <a:blip r:embed="rId4" cstate="screen">
            <a:extLst>
              <a:ext uri="{28A0092B-C50C-407E-A947-70E740481C1C}">
                <a14:useLocalDpi xmlns:a14="http://schemas.microsoft.com/office/drawing/2010/main" val="0"/>
              </a:ext>
            </a:extLst>
          </a:blip>
          <a:srcRect t="11467"/>
          <a:stretch/>
        </p:blipFill>
        <p:spPr bwMode="auto">
          <a:xfrm>
            <a:off x="2852225" y="2188101"/>
            <a:ext cx="3263704" cy="2286429"/>
          </a:xfrm>
          <a:prstGeom prst="rect">
            <a:avLst/>
          </a:prstGeom>
          <a:noFill/>
          <a:ln>
            <a:noFill/>
          </a:ln>
          <a:extLst>
            <a:ext uri="{53640926-AAD7-44D8-BBD7-CCE9431645EC}">
              <a14:shadowObscured xmlns:a14="http://schemas.microsoft.com/office/drawing/2010/main"/>
            </a:ext>
          </a:extLst>
        </p:spPr>
      </p:pic>
      <p:pic>
        <p:nvPicPr>
          <p:cNvPr id="10" name="Picture 9" descr="65 Multicultural Baby Boys Stock Video Footage - 4K and HD Video Clips |  Shutterstock"/>
          <p:cNvPicPr/>
          <p:nvPr/>
        </p:nvPicPr>
        <p:blipFill>
          <a:blip r:embed="rId5">
            <a:extLst>
              <a:ext uri="{28A0092B-C50C-407E-A947-70E740481C1C}">
                <a14:useLocalDpi xmlns:a14="http://schemas.microsoft.com/office/drawing/2010/main" val="0"/>
              </a:ext>
            </a:extLst>
          </a:blip>
          <a:srcRect/>
          <a:stretch>
            <a:fillRect/>
          </a:stretch>
        </p:blipFill>
        <p:spPr bwMode="auto">
          <a:xfrm>
            <a:off x="-32850" y="2188100"/>
            <a:ext cx="2761983" cy="2286430"/>
          </a:xfrm>
          <a:prstGeom prst="rect">
            <a:avLst/>
          </a:prstGeom>
          <a:noFill/>
          <a:ln>
            <a:noFill/>
          </a:ln>
        </p:spPr>
      </p:pic>
      <p:pic>
        <p:nvPicPr>
          <p:cNvPr id="12" name="Picture 11" descr="307,292 Multicultural Children Stock Photos, Pictures &amp; Royalty-Free Images  - iStock"/>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212644" y="2188101"/>
            <a:ext cx="2904979" cy="22864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body" idx="1"/>
          </p:nvPr>
        </p:nvSpPr>
        <p:spPr>
          <a:xfrm>
            <a:off x="-32850" y="886266"/>
            <a:ext cx="9247188" cy="4257234"/>
          </a:xfrm>
          <a:prstGeom prst="rect">
            <a:avLst/>
          </a:prstGeom>
          <a:solidFill>
            <a:srgbClr val="FFFF00"/>
          </a:solidFill>
        </p:spPr>
        <p:txBody>
          <a:bodyPr spcFirstLastPara="1" wrap="square" lIns="91425" tIns="91425" rIns="91425" bIns="91425" anchor="t" anchorCtr="0">
            <a:noAutofit/>
          </a:bodyPr>
          <a:lstStyle/>
          <a:p>
            <a:pPr marL="95250" lvl="0" indent="0" algn="ctr" rtl="0">
              <a:spcBef>
                <a:spcPts val="1000"/>
              </a:spcBef>
              <a:spcAft>
                <a:spcPts val="0"/>
              </a:spcAft>
              <a:buClr>
                <a:srgbClr val="000000"/>
              </a:buClr>
              <a:buSzPts val="2100"/>
              <a:buNone/>
            </a:pPr>
            <a:r>
              <a:rPr lang="en" sz="1500" b="1" dirty="0" smtClean="0">
                <a:solidFill>
                  <a:srgbClr val="404040"/>
                </a:solidFill>
                <a:latin typeface="Arial Black" panose="020B0A04020102020204" pitchFamily="34" charset="0"/>
                <a:ea typeface="Merriweather"/>
                <a:cs typeface="Merriweather"/>
                <a:sym typeface="Merriweather"/>
              </a:rPr>
              <a:t>3. RSHE is about the </a:t>
            </a:r>
            <a:r>
              <a:rPr lang="en" sz="1500" b="1" dirty="0" smtClean="0">
                <a:solidFill>
                  <a:srgbClr val="FF0000"/>
                </a:solidFill>
                <a:latin typeface="Arial Black" panose="020B0A04020102020204" pitchFamily="34" charset="0"/>
                <a:ea typeface="Merriweather"/>
                <a:cs typeface="Merriweather"/>
                <a:sym typeface="Merriweather"/>
              </a:rPr>
              <a:t>WHOLE PERSON-</a:t>
            </a:r>
            <a:r>
              <a:rPr lang="en" sz="1500" b="1" dirty="0" smtClean="0">
                <a:solidFill>
                  <a:srgbClr val="00B0F0"/>
                </a:solidFill>
                <a:latin typeface="Arial Black" panose="020B0A04020102020204" pitchFamily="34" charset="0"/>
                <a:ea typeface="Merriweather"/>
                <a:cs typeface="Merriweather"/>
                <a:sym typeface="Merriweather"/>
              </a:rPr>
              <a:t>S</a:t>
            </a:r>
            <a:r>
              <a:rPr lang="en" sz="1500" b="1" dirty="0" smtClean="0">
                <a:solidFill>
                  <a:srgbClr val="FF0000"/>
                </a:solidFill>
                <a:latin typeface="Arial Black" panose="020B0A04020102020204" pitchFamily="34" charset="0"/>
                <a:ea typeface="Merriweather"/>
                <a:cs typeface="Merriweather"/>
                <a:sym typeface="Merriweather"/>
              </a:rPr>
              <a:t>OCIAL, </a:t>
            </a:r>
            <a:r>
              <a:rPr lang="en" sz="1500" b="1" dirty="0" smtClean="0">
                <a:solidFill>
                  <a:srgbClr val="00B0F0"/>
                </a:solidFill>
                <a:latin typeface="Arial Black" panose="020B0A04020102020204" pitchFamily="34" charset="0"/>
                <a:ea typeface="Merriweather"/>
                <a:cs typeface="Merriweather"/>
                <a:sym typeface="Merriweather"/>
              </a:rPr>
              <a:t>M</a:t>
            </a:r>
            <a:r>
              <a:rPr lang="en" sz="1500" b="1" dirty="0" smtClean="0">
                <a:solidFill>
                  <a:srgbClr val="FF0000"/>
                </a:solidFill>
                <a:latin typeface="Arial Black" panose="020B0A04020102020204" pitchFamily="34" charset="0"/>
                <a:ea typeface="Merriweather"/>
                <a:cs typeface="Merriweather"/>
                <a:sym typeface="Merriweather"/>
              </a:rPr>
              <a:t>ORAL, </a:t>
            </a:r>
            <a:r>
              <a:rPr lang="en" sz="1500" b="1" dirty="0" smtClean="0">
                <a:solidFill>
                  <a:srgbClr val="00B0F0"/>
                </a:solidFill>
                <a:latin typeface="Arial Black" panose="020B0A04020102020204" pitchFamily="34" charset="0"/>
                <a:ea typeface="Merriweather"/>
                <a:cs typeface="Merriweather"/>
                <a:sym typeface="Merriweather"/>
              </a:rPr>
              <a:t>S</a:t>
            </a:r>
            <a:r>
              <a:rPr lang="en" sz="1500" b="1" dirty="0" smtClean="0">
                <a:solidFill>
                  <a:srgbClr val="FF0000"/>
                </a:solidFill>
                <a:latin typeface="Arial Black" panose="020B0A04020102020204" pitchFamily="34" charset="0"/>
                <a:ea typeface="Merriweather"/>
                <a:cs typeface="Merriweather"/>
                <a:sym typeface="Merriweather"/>
              </a:rPr>
              <a:t>PIRITUAL AND </a:t>
            </a:r>
            <a:r>
              <a:rPr lang="en" sz="1500" b="1" dirty="0" smtClean="0">
                <a:solidFill>
                  <a:srgbClr val="00B0F0"/>
                </a:solidFill>
                <a:latin typeface="Arial Black" panose="020B0A04020102020204" pitchFamily="34" charset="0"/>
                <a:ea typeface="Merriweather"/>
                <a:cs typeface="Merriweather"/>
                <a:sym typeface="Merriweather"/>
              </a:rPr>
              <a:t>C</a:t>
            </a:r>
            <a:r>
              <a:rPr lang="en" sz="1500" b="1" dirty="0" smtClean="0">
                <a:solidFill>
                  <a:srgbClr val="FF0000"/>
                </a:solidFill>
                <a:latin typeface="Arial Black" panose="020B0A04020102020204" pitchFamily="34" charset="0"/>
                <a:ea typeface="Merriweather"/>
                <a:cs typeface="Merriweather"/>
                <a:sym typeface="Merriweather"/>
              </a:rPr>
              <a:t>ULTURAL. </a:t>
            </a:r>
            <a:r>
              <a:rPr lang="en" sz="1600" b="1" dirty="0" smtClean="0">
                <a:solidFill>
                  <a:schemeClr val="tx1"/>
                </a:solidFill>
                <a:latin typeface="+mj-lt"/>
                <a:ea typeface="Merriweather"/>
                <a:cs typeface="Merriweather"/>
                <a:sym typeface="Merriweather"/>
              </a:rPr>
              <a:t>As Humans, We Are Social Beings Who Live In Relationships From Birth To Our Adult Life.</a:t>
            </a:r>
          </a:p>
          <a:p>
            <a:pPr marL="457200" lvl="0" indent="-361950" algn="l" rtl="0">
              <a:spcBef>
                <a:spcPts val="1000"/>
              </a:spcBef>
              <a:spcAft>
                <a:spcPts val="0"/>
              </a:spcAft>
              <a:buClr>
                <a:srgbClr val="000000"/>
              </a:buClr>
              <a:buSzPts val="2100"/>
              <a:buFont typeface="Merriweather"/>
              <a:buAutoNum type="arabicPeriod"/>
            </a:pPr>
            <a:endParaRPr lang="en" sz="1700" dirty="0" smtClean="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smtClean="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a:solidFill>
                <a:srgbClr val="404040"/>
              </a:solidFill>
              <a:latin typeface="Merriweather"/>
              <a:ea typeface="Merriweather"/>
              <a:cs typeface="Merriweather"/>
              <a:sym typeface="Merriweather"/>
            </a:endParaRPr>
          </a:p>
          <a:p>
            <a:pPr marL="457200" lvl="0" indent="-361950" algn="l" rtl="0">
              <a:spcBef>
                <a:spcPts val="1000"/>
              </a:spcBef>
              <a:spcAft>
                <a:spcPts val="0"/>
              </a:spcAft>
              <a:buClr>
                <a:srgbClr val="000000"/>
              </a:buClr>
              <a:buSzPts val="2100"/>
              <a:buFont typeface="Merriweather"/>
              <a:buAutoNum type="arabicPeriod"/>
            </a:pPr>
            <a:endParaRPr lang="en" sz="1700" dirty="0" smtClean="0">
              <a:solidFill>
                <a:srgbClr val="404040"/>
              </a:solidFill>
              <a:latin typeface="Merriweather"/>
              <a:ea typeface="Merriweather"/>
              <a:cs typeface="Merriweather"/>
              <a:sym typeface="Merriweather"/>
            </a:endParaRPr>
          </a:p>
          <a:p>
            <a:pPr marL="95250" lvl="0" indent="0" algn="l" rtl="0">
              <a:spcBef>
                <a:spcPts val="0"/>
              </a:spcBef>
              <a:spcAft>
                <a:spcPts val="0"/>
              </a:spcAft>
              <a:buClr>
                <a:srgbClr val="000000"/>
              </a:buClr>
              <a:buSzPts val="2100"/>
              <a:buNone/>
            </a:pPr>
            <a:endParaRPr lang="en" sz="1700" b="1" dirty="0" smtClean="0">
              <a:solidFill>
                <a:schemeClr val="tx1"/>
              </a:solidFill>
              <a:latin typeface="+mn-lt"/>
              <a:ea typeface="Merriweather"/>
              <a:cs typeface="Merriweather"/>
              <a:sym typeface="Merriweather"/>
            </a:endParaRPr>
          </a:p>
          <a:p>
            <a:pPr marL="95250" lvl="0" indent="0" algn="l" rtl="0">
              <a:spcBef>
                <a:spcPts val="0"/>
              </a:spcBef>
              <a:spcAft>
                <a:spcPts val="0"/>
              </a:spcAft>
              <a:buClr>
                <a:srgbClr val="000000"/>
              </a:buClr>
              <a:buSzPts val="2100"/>
              <a:buNone/>
            </a:pPr>
            <a:r>
              <a:rPr lang="en" sz="1700" b="1" dirty="0" smtClean="0">
                <a:solidFill>
                  <a:schemeClr val="tx1"/>
                </a:solidFill>
                <a:latin typeface="+mn-lt"/>
                <a:ea typeface="Merriweather"/>
                <a:cs typeface="Merriweather"/>
                <a:sym typeface="Merriweather"/>
              </a:rPr>
              <a:t>Through </a:t>
            </a:r>
            <a:r>
              <a:rPr lang="en" sz="1700" b="1" dirty="0">
                <a:solidFill>
                  <a:schemeClr val="tx1"/>
                </a:solidFill>
                <a:latin typeface="+mn-lt"/>
                <a:ea typeface="Merriweather"/>
                <a:cs typeface="Merriweather"/>
                <a:sym typeface="Merriweather"/>
              </a:rPr>
              <a:t>our loving relationships we become close to </a:t>
            </a:r>
            <a:r>
              <a:rPr lang="en" sz="1700" b="1" dirty="0" smtClean="0">
                <a:solidFill>
                  <a:schemeClr val="tx1"/>
                </a:solidFill>
                <a:latin typeface="+mn-lt"/>
                <a:ea typeface="Merriweather"/>
                <a:cs typeface="Merriweather"/>
                <a:sym typeface="Merriweather"/>
              </a:rPr>
              <a:t>each other and close to God</a:t>
            </a:r>
            <a:r>
              <a:rPr lang="en" sz="1700" b="1" dirty="0">
                <a:solidFill>
                  <a:srgbClr val="404040"/>
                </a:solidFill>
                <a:latin typeface="+mn-lt"/>
                <a:ea typeface="Merriweather"/>
                <a:cs typeface="Merriweather"/>
                <a:sym typeface="Merriweather"/>
              </a:rPr>
              <a:t>. </a:t>
            </a:r>
            <a:r>
              <a:rPr lang="en" sz="1700" b="1" dirty="0" smtClean="0">
                <a:solidFill>
                  <a:schemeClr val="tx1"/>
                </a:solidFill>
                <a:latin typeface="+mn-lt"/>
                <a:ea typeface="Merriweather"/>
                <a:cs typeface="Merriweather"/>
                <a:sym typeface="Merriweather"/>
              </a:rPr>
              <a:t>GOD exists in community and in a close relationship just as we do</a:t>
            </a:r>
            <a:r>
              <a:rPr lang="en" sz="1700" b="1" i="1" dirty="0" smtClean="0">
                <a:solidFill>
                  <a:srgbClr val="404040"/>
                </a:solidFill>
                <a:latin typeface="+mn-lt"/>
                <a:ea typeface="Merriweather"/>
                <a:cs typeface="Merriweather"/>
                <a:sym typeface="Merriweather"/>
              </a:rPr>
              <a:t>. </a:t>
            </a:r>
            <a:r>
              <a:rPr lang="en" sz="1700" b="1" dirty="0" smtClean="0">
                <a:solidFill>
                  <a:srgbClr val="FF0000"/>
                </a:solidFill>
                <a:latin typeface="+mn-lt"/>
                <a:ea typeface="Merriweather"/>
                <a:cs typeface="Merriweather"/>
                <a:sym typeface="Merriweather"/>
              </a:rPr>
              <a:t>God Is Three Divine Persons In One-</a:t>
            </a:r>
            <a:r>
              <a:rPr lang="en" sz="1700" b="1" i="1" dirty="0" smtClean="0">
                <a:solidFill>
                  <a:srgbClr val="404040"/>
                </a:solidFill>
                <a:latin typeface="+mn-lt"/>
                <a:ea typeface="Merriweather"/>
                <a:cs typeface="Merriweather"/>
                <a:sym typeface="Merriweather"/>
              </a:rPr>
              <a:t> </a:t>
            </a:r>
            <a:r>
              <a:rPr lang="en" sz="1700" b="1" dirty="0" smtClean="0">
                <a:solidFill>
                  <a:srgbClr val="FF0000"/>
                </a:solidFill>
                <a:latin typeface="+mn-lt"/>
                <a:ea typeface="Merriweather"/>
                <a:cs typeface="Merriweather"/>
                <a:sym typeface="Merriweather"/>
              </a:rPr>
              <a:t>This is The Holy Trinity: Father, Son and Holy Spirit </a:t>
            </a:r>
            <a:r>
              <a:rPr lang="en" sz="1700" b="1" dirty="0">
                <a:solidFill>
                  <a:srgbClr val="FF0000"/>
                </a:solidFill>
                <a:latin typeface="+mn-lt"/>
                <a:ea typeface="Merriweather"/>
                <a:cs typeface="Merriweather"/>
                <a:sym typeface="Merriweather"/>
              </a:rPr>
              <a:t>based </a:t>
            </a:r>
            <a:r>
              <a:rPr lang="en" sz="1700" b="1" dirty="0" smtClean="0">
                <a:solidFill>
                  <a:srgbClr val="FF0000"/>
                </a:solidFill>
                <a:latin typeface="+mn-lt"/>
                <a:ea typeface="Merriweather"/>
                <a:cs typeface="Merriweather"/>
                <a:sym typeface="Merriweather"/>
              </a:rPr>
              <a:t>in a loving relationship</a:t>
            </a:r>
            <a:r>
              <a:rPr lang="en" sz="1700" dirty="0" smtClean="0">
                <a:solidFill>
                  <a:srgbClr val="404040"/>
                </a:solidFill>
                <a:latin typeface="+mn-lt"/>
                <a:ea typeface="Merriweather"/>
                <a:cs typeface="Merriweather"/>
                <a:sym typeface="Merriweather"/>
              </a:rPr>
              <a:t>.  </a:t>
            </a:r>
            <a:r>
              <a:rPr lang="en" sz="1700" b="1" dirty="0" smtClean="0">
                <a:solidFill>
                  <a:srgbClr val="404040"/>
                </a:solidFill>
                <a:latin typeface="+mn-lt"/>
                <a:ea typeface="Merriweather"/>
                <a:cs typeface="Merriweather"/>
                <a:sym typeface="Merriweather"/>
              </a:rPr>
              <a:t>We will teach our children </a:t>
            </a:r>
            <a:r>
              <a:rPr lang="en" sz="1700" b="1" dirty="0">
                <a:solidFill>
                  <a:srgbClr val="404040"/>
                </a:solidFill>
                <a:latin typeface="+mn-lt"/>
                <a:ea typeface="Merriweather"/>
                <a:cs typeface="Merriweather"/>
                <a:sym typeface="Merriweather"/>
              </a:rPr>
              <a:t>about who God is and </a:t>
            </a:r>
            <a:r>
              <a:rPr lang="en" sz="1700" b="1" dirty="0">
                <a:solidFill>
                  <a:schemeClr val="tx1"/>
                </a:solidFill>
                <a:latin typeface="+mn-lt"/>
                <a:ea typeface="Merriweather"/>
                <a:cs typeface="Merriweather"/>
                <a:sym typeface="Merriweather"/>
              </a:rPr>
              <a:t>how they </a:t>
            </a:r>
            <a:r>
              <a:rPr lang="en" sz="1700" b="1" dirty="0" smtClean="0">
                <a:solidFill>
                  <a:schemeClr val="tx1"/>
                </a:solidFill>
                <a:latin typeface="+mn-lt"/>
                <a:ea typeface="Merriweather"/>
                <a:cs typeface="Merriweather"/>
                <a:sym typeface="Merriweather"/>
              </a:rPr>
              <a:t>relate to God in their own authentic loving relationships with family, friends and with God</a:t>
            </a:r>
            <a:r>
              <a:rPr lang="en" sz="1700" b="1" dirty="0" smtClean="0">
                <a:solidFill>
                  <a:srgbClr val="404040"/>
                </a:solidFill>
                <a:latin typeface="+mn-lt"/>
                <a:ea typeface="Merriweather"/>
                <a:cs typeface="Merriweather"/>
                <a:sym typeface="Merriweather"/>
              </a:rPr>
              <a:t>.  </a:t>
            </a:r>
            <a:endParaRPr sz="1700" b="1" dirty="0">
              <a:solidFill>
                <a:srgbClr val="404040"/>
              </a:solidFill>
              <a:latin typeface="+mn-lt"/>
              <a:ea typeface="Merriweather"/>
              <a:cs typeface="Merriweather"/>
              <a:sym typeface="Merriweather"/>
            </a:endParaRPr>
          </a:p>
          <a:p>
            <a:pPr marL="457200" lvl="0" indent="0" algn="l" rtl="0">
              <a:lnSpc>
                <a:spcPct val="100000"/>
              </a:lnSpc>
              <a:spcBef>
                <a:spcPts val="0"/>
              </a:spcBef>
              <a:spcAft>
                <a:spcPts val="0"/>
              </a:spcAft>
              <a:buNone/>
            </a:pPr>
            <a:endParaRPr sz="2100" dirty="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100" dirty="0">
              <a:solidFill>
                <a:srgbClr val="000000"/>
              </a:solidFill>
              <a:latin typeface="Merriweather"/>
              <a:ea typeface="Merriweather"/>
              <a:cs typeface="Merriweather"/>
              <a:sym typeface="Merriweather"/>
            </a:endParaRPr>
          </a:p>
        </p:txBody>
      </p:sp>
      <p:sp>
        <p:nvSpPr>
          <p:cNvPr id="116" name="Google Shape;116;p26"/>
          <p:cNvSpPr/>
          <p:nvPr/>
        </p:nvSpPr>
        <p:spPr>
          <a:xfrm>
            <a:off x="0" y="0"/>
            <a:ext cx="9144000" cy="935935"/>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txBox="1">
            <a:spLocks noGrp="1"/>
          </p:cNvSpPr>
          <p:nvPr>
            <p:ph type="title"/>
          </p:nvPr>
        </p:nvSpPr>
        <p:spPr>
          <a:xfrm>
            <a:off x="-32850" y="1"/>
            <a:ext cx="9176850" cy="945512"/>
          </a:xfrm>
          <a:prstGeom prst="rect">
            <a:avLst/>
          </a:prstGeom>
          <a:solidFill>
            <a:srgbClr val="92D050"/>
          </a:solidFill>
        </p:spPr>
        <p:txBody>
          <a:bodyPr spcFirstLastPara="1" wrap="square" lIns="91425" tIns="91425" rIns="91425" bIns="91425" anchor="t" anchorCtr="0">
            <a:noAutofit/>
          </a:bodyPr>
          <a:lstStyle/>
          <a:p>
            <a:pPr lvl="0" algn="ctr"/>
            <a:r>
              <a:rPr lang="en" b="1" dirty="0" smtClean="0">
                <a:solidFill>
                  <a:schemeClr val="tx1"/>
                </a:solidFill>
                <a:latin typeface="Arial" panose="020B0604020202020204" pitchFamily="34" charset="0"/>
                <a:ea typeface="Merriweather"/>
                <a:cs typeface="Arial" panose="020B0604020202020204" pitchFamily="34" charset="0"/>
                <a:sym typeface="Merriweather"/>
              </a:rPr>
              <a:t>RSHE Will Teach Our Children About </a:t>
            </a:r>
            <a:br>
              <a:rPr lang="en" b="1" dirty="0" smtClean="0">
                <a:solidFill>
                  <a:schemeClr val="tx1"/>
                </a:solidFill>
                <a:latin typeface="Arial" panose="020B0604020202020204" pitchFamily="34" charset="0"/>
                <a:ea typeface="Merriweather"/>
                <a:cs typeface="Arial" panose="020B0604020202020204" pitchFamily="34" charset="0"/>
                <a:sym typeface="Merriweather"/>
              </a:rPr>
            </a:br>
            <a:r>
              <a:rPr lang="en" b="1" dirty="0" smtClean="0">
                <a:solidFill>
                  <a:schemeClr val="tx1"/>
                </a:solidFill>
                <a:latin typeface="Arial" panose="020B0604020202020204" pitchFamily="34" charset="0"/>
                <a:ea typeface="Merriweather"/>
                <a:cs typeface="Arial" panose="020B0604020202020204" pitchFamily="34" charset="0"/>
                <a:sym typeface="Merriweather"/>
              </a:rPr>
              <a:t>How To Establish Healthy Relationships</a:t>
            </a:r>
            <a:endParaRPr sz="2100" b="1" dirty="0">
              <a:solidFill>
                <a:schemeClr val="tx1"/>
              </a:solidFill>
              <a:latin typeface="Arial" panose="020B0604020202020204" pitchFamily="34" charset="0"/>
              <a:ea typeface="Merriweather"/>
              <a:cs typeface="Arial" panose="020B0604020202020204" pitchFamily="34" charset="0"/>
              <a:sym typeface="Merriweather"/>
            </a:endParaRPr>
          </a:p>
        </p:txBody>
      </p:sp>
      <p:pic>
        <p:nvPicPr>
          <p:cNvPr id="5" name="Picture 4"/>
          <p:cNvPicPr>
            <a:picLocks noChangeAspect="1"/>
          </p:cNvPicPr>
          <p:nvPr/>
        </p:nvPicPr>
        <p:blipFill>
          <a:blip r:embed="rId3" cstate="print"/>
          <a:srcRect/>
          <a:stretch>
            <a:fillRect/>
          </a:stretch>
        </p:blipFill>
        <p:spPr bwMode="auto">
          <a:xfrm>
            <a:off x="8561387" y="-4967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4049" y="-1"/>
            <a:ext cx="611945" cy="649230"/>
          </a:xfrm>
          <a:prstGeom prst="rect">
            <a:avLst/>
          </a:prstGeom>
          <a:noFill/>
          <a:ln w="9525">
            <a:noFill/>
            <a:miter lim="800000"/>
            <a:headEnd/>
            <a:tailEnd/>
          </a:ln>
        </p:spPr>
      </p:pic>
      <p:pic>
        <p:nvPicPr>
          <p:cNvPr id="11" name="Picture 10" descr="Worried about negative thoughts as a new parent? You're not alone"/>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581" y="1822200"/>
            <a:ext cx="2671742" cy="1617352"/>
          </a:xfrm>
          <a:prstGeom prst="rect">
            <a:avLst/>
          </a:prstGeom>
          <a:noFill/>
          <a:ln>
            <a:noFill/>
          </a:ln>
        </p:spPr>
      </p:pic>
      <p:pic>
        <p:nvPicPr>
          <p:cNvPr id="13" name="Picture 12" descr="Dear Kids: This Is What I Want You To Remember About Your Mom"/>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32882" y="1702192"/>
            <a:ext cx="1739118" cy="1681088"/>
          </a:xfrm>
          <a:prstGeom prst="rect">
            <a:avLst/>
          </a:prstGeom>
          <a:noFill/>
          <a:ln>
            <a:noFill/>
          </a:ln>
        </p:spPr>
      </p:pic>
      <p:pic>
        <p:nvPicPr>
          <p:cNvPr id="14" name="Picture 13" descr="31,762 Father And Adult Children Stock Photos, Pictures &amp; Royalty-Free  Images - iStock"/>
          <p:cNvPicPr/>
          <p:nvPr/>
        </p:nvPicPr>
        <p:blipFill rotWithShape="1">
          <a:blip r:embed="rId6" cstate="screen">
            <a:extLst>
              <a:ext uri="{28A0092B-C50C-407E-A947-70E740481C1C}">
                <a14:useLocalDpi xmlns:a14="http://schemas.microsoft.com/office/drawing/2010/main" val="0"/>
              </a:ext>
            </a:extLst>
          </a:blip>
          <a:srcRect l="27422"/>
          <a:stretch/>
        </p:blipFill>
        <p:spPr bwMode="auto">
          <a:xfrm>
            <a:off x="6604782" y="1831778"/>
            <a:ext cx="2297186" cy="1607774"/>
          </a:xfrm>
          <a:prstGeom prst="rect">
            <a:avLst/>
          </a:prstGeom>
          <a:noFill/>
          <a:ln>
            <a:noFill/>
          </a:ln>
          <a:extLst>
            <a:ext uri="{53640926-AAD7-44D8-BBD7-CCE9431645EC}">
              <a14:shadowObscured xmlns:a14="http://schemas.microsoft.com/office/drawing/2010/main"/>
            </a:ext>
          </a:extLst>
        </p:spPr>
      </p:pic>
      <p:pic>
        <p:nvPicPr>
          <p:cNvPr id="15" name="Picture 14" descr="Working with Teens - Momentous Institute"/>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747846" y="1885070"/>
            <a:ext cx="1681089" cy="1441939"/>
          </a:xfrm>
          <a:prstGeom prst="rect">
            <a:avLst/>
          </a:prstGeom>
          <a:noFill/>
          <a:ln>
            <a:noFill/>
          </a:ln>
        </p:spPr>
      </p:pic>
    </p:spTree>
    <p:extLst>
      <p:ext uri="{BB962C8B-B14F-4D97-AF65-F5344CB8AC3E}">
        <p14:creationId xmlns:p14="http://schemas.microsoft.com/office/powerpoint/2010/main" val="72841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1"/>
        <p:cNvGrpSpPr/>
        <p:nvPr/>
      </p:nvGrpSpPr>
      <p:grpSpPr>
        <a:xfrm>
          <a:off x="0" y="0"/>
          <a:ext cx="0" cy="0"/>
          <a:chOff x="0" y="0"/>
          <a:chExt cx="0" cy="0"/>
        </a:xfrm>
      </p:grpSpPr>
      <p:sp>
        <p:nvSpPr>
          <p:cNvPr id="122" name="Google Shape;122;p27"/>
          <p:cNvSpPr txBox="1">
            <a:spLocks noGrp="1"/>
          </p:cNvSpPr>
          <p:nvPr>
            <p:ph type="body" idx="1"/>
          </p:nvPr>
        </p:nvSpPr>
        <p:spPr>
          <a:xfrm>
            <a:off x="-32850" y="866274"/>
            <a:ext cx="9176850" cy="4530749"/>
          </a:xfrm>
          <a:prstGeom prst="rect">
            <a:avLst/>
          </a:prstGeom>
          <a:solidFill>
            <a:srgbClr val="FFC000"/>
          </a:solidFill>
        </p:spPr>
        <p:txBody>
          <a:bodyPr spcFirstLastPara="1" wrap="square" lIns="91425" tIns="91425" rIns="91425" bIns="91425" anchor="t" anchorCtr="0">
            <a:noAutofit/>
          </a:bodyPr>
          <a:lstStyle/>
          <a:p>
            <a:pPr marL="95250" lvl="0" indent="0" algn="ctr">
              <a:lnSpc>
                <a:spcPct val="100000"/>
              </a:lnSpc>
              <a:buClr>
                <a:srgbClr val="000000"/>
              </a:buClr>
              <a:buSzPts val="2100"/>
              <a:buNone/>
            </a:pPr>
            <a:r>
              <a:rPr lang="en-GB" sz="2400" b="1" dirty="0" smtClean="0">
                <a:solidFill>
                  <a:srgbClr val="404040"/>
                </a:solidFill>
                <a:latin typeface="Arial" panose="020B0604020202020204" pitchFamily="34" charset="0"/>
                <a:ea typeface="Merriweather"/>
                <a:cs typeface="Arial" panose="020B0604020202020204" pitchFamily="34" charset="0"/>
                <a:sym typeface="Merriweather"/>
              </a:rPr>
              <a:t> </a:t>
            </a:r>
            <a:endParaRPr lang="en-GB" sz="2400" i="1" dirty="0">
              <a:solidFill>
                <a:srgbClr val="404040"/>
              </a:solidFill>
              <a:latin typeface="Merriweather"/>
              <a:ea typeface="Merriweather"/>
              <a:cs typeface="Merriweather"/>
              <a:sym typeface="Merriweather"/>
            </a:endParaRPr>
          </a:p>
          <a:p>
            <a:pPr marL="95250" lvl="0" indent="0">
              <a:lnSpc>
                <a:spcPct val="100000"/>
              </a:lnSpc>
              <a:buClr>
                <a:srgbClr val="000000"/>
              </a:buClr>
              <a:buSzPts val="2100"/>
              <a:buNone/>
            </a:pPr>
            <a:endParaRPr lang="en-GB" sz="2400" i="1" dirty="0" smtClean="0">
              <a:solidFill>
                <a:srgbClr val="404040"/>
              </a:solidFill>
              <a:latin typeface="Merriweather"/>
              <a:ea typeface="Merriweather"/>
              <a:cs typeface="Merriweather"/>
              <a:sym typeface="Merriweather"/>
            </a:endParaRPr>
          </a:p>
          <a:p>
            <a:pPr marL="95250" lvl="0" indent="0">
              <a:lnSpc>
                <a:spcPct val="100000"/>
              </a:lnSpc>
              <a:buClr>
                <a:srgbClr val="000000"/>
              </a:buClr>
              <a:buSzPts val="2100"/>
              <a:buNone/>
            </a:pPr>
            <a:endParaRPr lang="en-GB" sz="2400" i="1" dirty="0">
              <a:solidFill>
                <a:srgbClr val="404040"/>
              </a:solidFill>
              <a:latin typeface="Merriweather"/>
              <a:ea typeface="Merriweather"/>
              <a:cs typeface="Merriweather"/>
              <a:sym typeface="Merriweather"/>
            </a:endParaRPr>
          </a:p>
          <a:p>
            <a:pPr marL="95250" lvl="0" indent="0">
              <a:lnSpc>
                <a:spcPct val="100000"/>
              </a:lnSpc>
              <a:buClr>
                <a:srgbClr val="000000"/>
              </a:buClr>
              <a:buSzPts val="2100"/>
              <a:buNone/>
            </a:pPr>
            <a:endParaRPr lang="en-GB" sz="2400" i="1" dirty="0" smtClean="0">
              <a:solidFill>
                <a:srgbClr val="404040"/>
              </a:solidFill>
              <a:latin typeface="Arial" panose="020B0604020202020204" pitchFamily="34" charset="0"/>
              <a:ea typeface="Merriweather"/>
              <a:cs typeface="Arial" panose="020B0604020202020204" pitchFamily="34" charset="0"/>
              <a:sym typeface="Merriweather"/>
            </a:endParaRPr>
          </a:p>
          <a:p>
            <a:pPr marL="95250" indent="0">
              <a:lnSpc>
                <a:spcPct val="100000"/>
              </a:lnSpc>
              <a:buClr>
                <a:srgbClr val="000000"/>
              </a:buClr>
              <a:buSzPts val="2100"/>
              <a:buNone/>
            </a:pPr>
            <a:endParaRPr lang="en-GB" sz="2000" b="1" dirty="0" smtClean="0">
              <a:solidFill>
                <a:srgbClr val="404040"/>
              </a:solidFill>
              <a:latin typeface="Arial" panose="020B0604020202020204" pitchFamily="34" charset="0"/>
              <a:ea typeface="Merriweather"/>
              <a:cs typeface="Arial" panose="020B0604020202020204" pitchFamily="34" charset="0"/>
              <a:sym typeface="Merriweather"/>
            </a:endParaRPr>
          </a:p>
          <a:p>
            <a:pPr marL="95250" indent="0">
              <a:lnSpc>
                <a:spcPct val="100000"/>
              </a:lnSpc>
              <a:buClr>
                <a:srgbClr val="000000"/>
              </a:buClr>
              <a:buSzPts val="2100"/>
              <a:buNone/>
            </a:pPr>
            <a:r>
              <a:rPr lang="en-GB" sz="2000" b="1" dirty="0" smtClean="0">
                <a:solidFill>
                  <a:srgbClr val="404040"/>
                </a:solidFill>
                <a:latin typeface="Arial" panose="020B0604020202020204" pitchFamily="34" charset="0"/>
                <a:ea typeface="Merriweather"/>
                <a:cs typeface="Arial" panose="020B0604020202020204" pitchFamily="34" charset="0"/>
                <a:sym typeface="Merriweather"/>
              </a:rPr>
              <a:t>4.</a:t>
            </a:r>
            <a:r>
              <a:rPr lang="en-GB" sz="2000" b="1" dirty="0" smtClean="0">
                <a:solidFill>
                  <a:srgbClr val="FF0000"/>
                </a:solidFill>
                <a:latin typeface="Arial" panose="020B0604020202020204" pitchFamily="34" charset="0"/>
                <a:ea typeface="Merriweather"/>
                <a:cs typeface="Arial" panose="020B0604020202020204" pitchFamily="34" charset="0"/>
                <a:sym typeface="Merriweather"/>
              </a:rPr>
              <a:t>RHSE </a:t>
            </a:r>
            <a:r>
              <a:rPr lang="en-GB" sz="2000" b="1" dirty="0">
                <a:solidFill>
                  <a:srgbClr val="FF0000"/>
                </a:solidFill>
                <a:latin typeface="Arial" panose="020B0604020202020204" pitchFamily="34" charset="0"/>
                <a:ea typeface="Merriweather"/>
                <a:cs typeface="Arial" panose="020B0604020202020204" pitchFamily="34" charset="0"/>
                <a:sym typeface="Merriweather"/>
              </a:rPr>
              <a:t>will be taught in </a:t>
            </a:r>
            <a:r>
              <a:rPr lang="en-GB" sz="2000" b="1" dirty="0" smtClean="0">
                <a:solidFill>
                  <a:srgbClr val="FF0000"/>
                </a:solidFill>
                <a:latin typeface="Arial" panose="020B0604020202020204" pitchFamily="34" charset="0"/>
                <a:ea typeface="Merriweather"/>
                <a:cs typeface="Arial" panose="020B0604020202020204" pitchFamily="34" charset="0"/>
                <a:sym typeface="Merriweather"/>
              </a:rPr>
              <a:t>PARTNERSHIP WITH PARENTS </a:t>
            </a:r>
            <a:r>
              <a:rPr lang="en-GB" sz="2000" dirty="0" smtClean="0">
                <a:solidFill>
                  <a:srgbClr val="404040"/>
                </a:solidFill>
                <a:latin typeface="Arial" panose="020B0604020202020204" pitchFamily="34" charset="0"/>
                <a:ea typeface="Merriweather"/>
                <a:cs typeface="Arial" panose="020B0604020202020204" pitchFamily="34" charset="0"/>
                <a:sym typeface="Merriweather"/>
              </a:rPr>
              <a:t>as </a:t>
            </a:r>
            <a:r>
              <a:rPr lang="en-GB" sz="2000" dirty="0">
                <a:solidFill>
                  <a:srgbClr val="404040"/>
                </a:solidFill>
                <a:latin typeface="Arial" panose="020B0604020202020204" pitchFamily="34" charset="0"/>
                <a:ea typeface="Merriweather"/>
                <a:cs typeface="Arial" panose="020B0604020202020204" pitchFamily="34" charset="0"/>
                <a:sym typeface="Merriweather"/>
              </a:rPr>
              <a:t>the school will complement what parents (first teachers) teach their children at home about </a:t>
            </a:r>
            <a:r>
              <a:rPr lang="en-GB" sz="2000" dirty="0" smtClean="0">
                <a:solidFill>
                  <a:srgbClr val="404040"/>
                </a:solidFill>
                <a:latin typeface="Arial" panose="020B0604020202020204" pitchFamily="34" charset="0"/>
                <a:ea typeface="Merriweather"/>
                <a:cs typeface="Arial" panose="020B0604020202020204" pitchFamily="34" charset="0"/>
                <a:sym typeface="Merriweather"/>
              </a:rPr>
              <a:t>themselves, their Family, Culture, Faith and Heritage at home- Celebrating Our Diversity and Commonality as human beings</a:t>
            </a:r>
          </a:p>
          <a:p>
            <a:pPr marL="95250" indent="0">
              <a:lnSpc>
                <a:spcPct val="100000"/>
              </a:lnSpc>
              <a:buClr>
                <a:srgbClr val="000000"/>
              </a:buClr>
              <a:buSzPts val="2100"/>
              <a:buNone/>
            </a:pPr>
            <a:r>
              <a:rPr lang="en-GB" sz="2400" b="1" dirty="0" smtClean="0">
                <a:solidFill>
                  <a:srgbClr val="404040"/>
                </a:solidFill>
                <a:latin typeface="Arial" panose="020B0604020202020204" pitchFamily="34" charset="0"/>
                <a:ea typeface="Merriweather"/>
                <a:cs typeface="Arial" panose="020B0604020202020204" pitchFamily="34" charset="0"/>
                <a:sym typeface="Merriweather"/>
              </a:rPr>
              <a:t>5. </a:t>
            </a:r>
            <a:r>
              <a:rPr lang="en-GB" sz="2000" b="1" dirty="0">
                <a:solidFill>
                  <a:schemeClr val="tx1"/>
                </a:solidFill>
                <a:latin typeface="Arial" panose="020B0604020202020204" pitchFamily="34" charset="0"/>
                <a:ea typeface="Merriweather"/>
                <a:cs typeface="Arial" panose="020B0604020202020204" pitchFamily="34" charset="0"/>
                <a:sym typeface="Merriweather"/>
              </a:rPr>
              <a:t>Our Greatest Identity is That </a:t>
            </a:r>
            <a:r>
              <a:rPr lang="en-GB" sz="2000" b="1" dirty="0">
                <a:solidFill>
                  <a:srgbClr val="FF0000"/>
                </a:solidFill>
                <a:latin typeface="Arial" panose="020B0604020202020204" pitchFamily="34" charset="0"/>
                <a:ea typeface="Merriweather"/>
                <a:cs typeface="Arial" panose="020B0604020202020204" pitchFamily="34" charset="0"/>
                <a:sym typeface="Merriweather"/>
              </a:rPr>
              <a:t>We Are Each A Child of God</a:t>
            </a:r>
            <a:r>
              <a:rPr lang="en-GB" sz="2000" b="1" dirty="0">
                <a:solidFill>
                  <a:srgbClr val="404040"/>
                </a:solidFill>
                <a:latin typeface="Arial" panose="020B0604020202020204" pitchFamily="34" charset="0"/>
                <a:ea typeface="Merriweather"/>
                <a:cs typeface="Arial" panose="020B0604020202020204" pitchFamily="34" charset="0"/>
                <a:sym typeface="Merriweather"/>
              </a:rPr>
              <a:t>.  </a:t>
            </a:r>
            <a:r>
              <a:rPr lang="en-GB" sz="2000" b="1" i="1" dirty="0">
                <a:solidFill>
                  <a:srgbClr val="404040"/>
                </a:solidFill>
                <a:latin typeface="Arial" panose="020B0604020202020204" pitchFamily="34" charset="0"/>
                <a:ea typeface="Merriweather"/>
                <a:cs typeface="Arial" panose="020B0604020202020204" pitchFamily="34" charset="0"/>
                <a:sym typeface="Merriweather"/>
              </a:rPr>
              <a:t>Children should understand who they are as children of God knowing why they are loved and accepted by God and by us</a:t>
            </a:r>
            <a:r>
              <a:rPr lang="en-GB" sz="2400" b="1" i="1" dirty="0">
                <a:solidFill>
                  <a:srgbClr val="404040"/>
                </a:solidFill>
                <a:latin typeface="Arial" panose="020B0604020202020204" pitchFamily="34" charset="0"/>
                <a:ea typeface="Merriweather"/>
                <a:cs typeface="Arial" panose="020B0604020202020204" pitchFamily="34" charset="0"/>
                <a:sym typeface="Merriweather"/>
              </a:rPr>
              <a:t>. </a:t>
            </a:r>
            <a:r>
              <a:rPr lang="en-GB" sz="2000" b="1" dirty="0" smtClean="0">
                <a:solidFill>
                  <a:srgbClr val="FF0000"/>
                </a:solidFill>
                <a:latin typeface="Arial" panose="020B0604020202020204" pitchFamily="34" charset="0"/>
                <a:ea typeface="Merriweather"/>
                <a:cs typeface="Arial" panose="020B0604020202020204" pitchFamily="34" charset="0"/>
                <a:sym typeface="Merriweather"/>
              </a:rPr>
              <a:t>RSHE </a:t>
            </a:r>
            <a:r>
              <a:rPr lang="en-GB" sz="2000" b="1" dirty="0">
                <a:solidFill>
                  <a:srgbClr val="FF0000"/>
                </a:solidFill>
                <a:latin typeface="Arial" panose="020B0604020202020204" pitchFamily="34" charset="0"/>
                <a:ea typeface="Merriweather"/>
                <a:cs typeface="Arial" panose="020B0604020202020204" pitchFamily="34" charset="0"/>
                <a:sym typeface="Merriweather"/>
              </a:rPr>
              <a:t>will </a:t>
            </a:r>
            <a:r>
              <a:rPr lang="en-GB" sz="2000" b="1" dirty="0" smtClean="0">
                <a:solidFill>
                  <a:srgbClr val="FF0000"/>
                </a:solidFill>
                <a:latin typeface="Arial" panose="020B0604020202020204" pitchFamily="34" charset="0"/>
                <a:ea typeface="Merriweather"/>
                <a:cs typeface="Arial" panose="020B0604020202020204" pitchFamily="34" charset="0"/>
                <a:sym typeface="Merriweather"/>
              </a:rPr>
              <a:t>secure children’s </a:t>
            </a:r>
            <a:r>
              <a:rPr lang="en-GB" sz="2000" b="1" dirty="0">
                <a:solidFill>
                  <a:srgbClr val="FF0000"/>
                </a:solidFill>
                <a:latin typeface="Arial" panose="020B0604020202020204" pitchFamily="34" charset="0"/>
                <a:ea typeface="Merriweather"/>
                <a:cs typeface="Arial" panose="020B0604020202020204" pitchFamily="34" charset="0"/>
                <a:sym typeface="Merriweather"/>
              </a:rPr>
              <a:t>sense of identity, building their self-image, self-esteem and </a:t>
            </a:r>
            <a:r>
              <a:rPr lang="en-GB" sz="2000" b="1" dirty="0" smtClean="0">
                <a:solidFill>
                  <a:srgbClr val="FF0000"/>
                </a:solidFill>
                <a:latin typeface="Arial" panose="020B0604020202020204" pitchFamily="34" charset="0"/>
                <a:ea typeface="Merriweather"/>
                <a:cs typeface="Arial" panose="020B0604020202020204" pitchFamily="34" charset="0"/>
                <a:sym typeface="Merriweather"/>
              </a:rPr>
              <a:t>self-worth.</a:t>
            </a:r>
            <a:endParaRPr lang="en-GB" sz="2000" dirty="0">
              <a:solidFill>
                <a:srgbClr val="000000"/>
              </a:solidFill>
              <a:latin typeface="Merriweather"/>
              <a:ea typeface="Merriweather"/>
              <a:cs typeface="Merriweather"/>
              <a:sym typeface="Merriweather"/>
            </a:endParaRPr>
          </a:p>
        </p:txBody>
      </p:sp>
      <p:sp>
        <p:nvSpPr>
          <p:cNvPr id="123" name="Google Shape;123;p27"/>
          <p:cNvSpPr/>
          <p:nvPr/>
        </p:nvSpPr>
        <p:spPr>
          <a:xfrm>
            <a:off x="0" y="1"/>
            <a:ext cx="9144000" cy="865084"/>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txBox="1">
            <a:spLocks noGrp="1"/>
          </p:cNvSpPr>
          <p:nvPr>
            <p:ph type="title"/>
          </p:nvPr>
        </p:nvSpPr>
        <p:spPr>
          <a:xfrm>
            <a:off x="-32850" y="0"/>
            <a:ext cx="9209700" cy="866274"/>
          </a:xfrm>
          <a:prstGeom prst="rect">
            <a:avLst/>
          </a:prstGeom>
          <a:solidFill>
            <a:srgbClr val="92D050"/>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tx1"/>
                </a:solidFill>
                <a:latin typeface="Merriweather"/>
                <a:ea typeface="Merriweather"/>
                <a:cs typeface="Merriweather"/>
                <a:sym typeface="Merriweather"/>
              </a:rPr>
              <a:t> </a:t>
            </a:r>
            <a:r>
              <a:rPr lang="en" dirty="0" smtClean="0">
                <a:solidFill>
                  <a:schemeClr val="tx1"/>
                </a:solidFill>
                <a:latin typeface="Arial Black" panose="020B0A04020102020204" pitchFamily="34" charset="0"/>
                <a:ea typeface="Merriweather"/>
                <a:cs typeface="Merriweather"/>
                <a:sym typeface="Merriweather"/>
              </a:rPr>
              <a:t>In RSHE Our Children Will Know they are</a:t>
            </a:r>
            <a:br>
              <a:rPr lang="en" dirty="0" smtClean="0">
                <a:solidFill>
                  <a:schemeClr val="tx1"/>
                </a:solidFill>
                <a:latin typeface="Arial Black" panose="020B0A04020102020204" pitchFamily="34" charset="0"/>
                <a:ea typeface="Merriweather"/>
                <a:cs typeface="Merriweather"/>
                <a:sym typeface="Merriweather"/>
              </a:rPr>
            </a:br>
            <a:r>
              <a:rPr lang="en" dirty="0" smtClean="0">
                <a:solidFill>
                  <a:schemeClr val="tx1"/>
                </a:solidFill>
                <a:latin typeface="Arial Black" panose="020B0A04020102020204" pitchFamily="34" charset="0"/>
                <a:ea typeface="Merriweather"/>
                <a:cs typeface="Merriweather"/>
                <a:sym typeface="Merriweather"/>
              </a:rPr>
              <a:t>special in line with our core principles</a:t>
            </a:r>
            <a:r>
              <a:rPr lang="en" dirty="0">
                <a:solidFill>
                  <a:schemeClr val="tx1"/>
                </a:solidFill>
                <a:latin typeface="Arial Black" panose="020B0A04020102020204" pitchFamily="34" charset="0"/>
                <a:ea typeface="Merriweather"/>
                <a:cs typeface="Merriweather"/>
                <a:sym typeface="Merriweather"/>
              </a:rPr>
              <a:t>.</a:t>
            </a:r>
            <a:endParaRPr sz="2100" b="1" dirty="0">
              <a:solidFill>
                <a:schemeClr val="tx1"/>
              </a:solidFill>
              <a:latin typeface="Arial Black" panose="020B0A04020102020204" pitchFamily="34" charset="0"/>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02745" y="1190"/>
            <a:ext cx="611945" cy="649230"/>
          </a:xfrm>
          <a:prstGeom prst="rect">
            <a:avLst/>
          </a:prstGeom>
          <a:noFill/>
          <a:ln w="9525">
            <a:noFill/>
            <a:miter lim="800000"/>
            <a:headEnd/>
            <a:tailEnd/>
          </a:ln>
        </p:spPr>
      </p:pic>
      <p:pic>
        <p:nvPicPr>
          <p:cNvPr id="9" name="Picture 8" descr="C:\Users\amoore\Pictures\First Communion Second Group 2017.png"/>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 y="944625"/>
            <a:ext cx="2699562" cy="1689540"/>
          </a:xfrm>
          <a:prstGeom prst="rect">
            <a:avLst/>
          </a:prstGeom>
          <a:noFill/>
          <a:ln>
            <a:noFill/>
          </a:ln>
        </p:spPr>
      </p:pic>
      <p:pic>
        <p:nvPicPr>
          <p:cNvPr id="10" name="Picture 9" descr="FullSizeRender (2)"/>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72610" y="976444"/>
            <a:ext cx="3054512" cy="1625901"/>
          </a:xfrm>
          <a:prstGeom prst="rect">
            <a:avLst/>
          </a:prstGeom>
          <a:noFill/>
          <a:ln>
            <a:noFill/>
          </a:ln>
        </p:spPr>
      </p:pic>
      <p:pic>
        <p:nvPicPr>
          <p:cNvPr id="11" name="Picture 10" descr="C:\Users\amoore\Pictures\A conversation With Clayre smith Ball February 2022.jpg"/>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873830" y="998166"/>
            <a:ext cx="2869512" cy="17098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1"/>
        <p:cNvGrpSpPr/>
        <p:nvPr/>
      </p:nvGrpSpPr>
      <p:grpSpPr>
        <a:xfrm>
          <a:off x="0" y="0"/>
          <a:ext cx="0" cy="0"/>
          <a:chOff x="0" y="0"/>
          <a:chExt cx="0" cy="0"/>
        </a:xfrm>
      </p:grpSpPr>
      <p:sp>
        <p:nvSpPr>
          <p:cNvPr id="122" name="Google Shape;122;p27"/>
          <p:cNvSpPr txBox="1">
            <a:spLocks noGrp="1"/>
          </p:cNvSpPr>
          <p:nvPr>
            <p:ph type="body" idx="1"/>
          </p:nvPr>
        </p:nvSpPr>
        <p:spPr>
          <a:xfrm>
            <a:off x="-32850" y="831898"/>
            <a:ext cx="9176850" cy="4503247"/>
          </a:xfrm>
          <a:prstGeom prst="rect">
            <a:avLst/>
          </a:prstGeom>
          <a:solidFill>
            <a:srgbClr val="FFC000"/>
          </a:solidFill>
        </p:spPr>
        <p:txBody>
          <a:bodyPr spcFirstLastPara="1" wrap="square" lIns="91425" tIns="91425" rIns="91425" bIns="91425" anchor="t" anchorCtr="0">
            <a:noAutofit/>
          </a:bodyPr>
          <a:lstStyle/>
          <a:p>
            <a:pPr marL="0" lvl="0" indent="0">
              <a:spcBef>
                <a:spcPts val="1000"/>
              </a:spcBef>
              <a:buNone/>
            </a:pPr>
            <a:r>
              <a:rPr lang="en" i="1" dirty="0" smtClean="0">
                <a:solidFill>
                  <a:srgbClr val="404040"/>
                </a:solidFill>
                <a:latin typeface="Arial" panose="020B0604020202020204" pitchFamily="34" charset="0"/>
                <a:ea typeface="Merriweather"/>
                <a:cs typeface="Arial" panose="020B0604020202020204" pitchFamily="34" charset="0"/>
                <a:sym typeface="Merriweather"/>
              </a:rPr>
              <a:t>6</a:t>
            </a:r>
            <a:r>
              <a:rPr lang="en" i="1" dirty="0">
                <a:solidFill>
                  <a:srgbClr val="404040"/>
                </a:solidFill>
                <a:latin typeface="Arial" panose="020B0604020202020204" pitchFamily="34" charset="0"/>
                <a:ea typeface="Merriweather"/>
                <a:cs typeface="Arial" panose="020B0604020202020204" pitchFamily="34" charset="0"/>
                <a:sym typeface="Merriweather"/>
              </a:rPr>
              <a:t>. </a:t>
            </a:r>
            <a:r>
              <a:rPr lang="en" sz="1700" b="1" dirty="0">
                <a:solidFill>
                  <a:schemeClr val="tx1"/>
                </a:solidFill>
                <a:latin typeface="Arial" panose="020B0604020202020204" pitchFamily="34" charset="0"/>
                <a:ea typeface="Merriweather"/>
                <a:cs typeface="Arial" panose="020B0604020202020204" pitchFamily="34" charset="0"/>
                <a:sym typeface="Merriweather"/>
              </a:rPr>
              <a:t>Children will explore t</a:t>
            </a:r>
            <a:r>
              <a:rPr lang="en" sz="1700" b="1" i="1" dirty="0">
                <a:solidFill>
                  <a:schemeClr val="tx1"/>
                </a:solidFill>
                <a:latin typeface="Arial" panose="020B0604020202020204" pitchFamily="34" charset="0"/>
                <a:ea typeface="Merriweather"/>
                <a:cs typeface="Arial" panose="020B0604020202020204" pitchFamily="34" charset="0"/>
                <a:sym typeface="Merriweather"/>
              </a:rPr>
              <a:t>he </a:t>
            </a:r>
            <a:r>
              <a:rPr lang="en" sz="1700" b="1" i="1" dirty="0" smtClean="0">
                <a:solidFill>
                  <a:srgbClr val="FF0000"/>
                </a:solidFill>
                <a:latin typeface="Arial Black" panose="020B0A04020102020204" pitchFamily="34" charset="0"/>
                <a:ea typeface="Merriweather"/>
                <a:cs typeface="Arial" panose="020B0604020202020204" pitchFamily="34" charset="0"/>
                <a:sym typeface="Merriweather"/>
              </a:rPr>
              <a:t>SIGNIFICANCE OF STORIES </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used </a:t>
            </a:r>
            <a:r>
              <a:rPr lang="en" sz="1700" b="1" i="1" dirty="0">
                <a:solidFill>
                  <a:srgbClr val="404040"/>
                </a:solidFill>
                <a:latin typeface="Arial" panose="020B0604020202020204" pitchFamily="34" charset="0"/>
                <a:ea typeface="Merriweather"/>
                <a:cs typeface="Arial" panose="020B0604020202020204" pitchFamily="34" charset="0"/>
                <a:sym typeface="Merriweather"/>
              </a:rPr>
              <a:t>when teaching RSHE - using scripture and </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parables will reveal </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messages that change our hearts </a:t>
            </a:r>
            <a:r>
              <a:rPr lang="en" sz="1700" b="1" dirty="0">
                <a:solidFill>
                  <a:srgbClr val="FF0000"/>
                </a:solidFill>
                <a:latin typeface="Arial" panose="020B0604020202020204" pitchFamily="34" charset="0"/>
                <a:ea typeface="Merriweather"/>
                <a:cs typeface="Arial" panose="020B0604020202020204" pitchFamily="34" charset="0"/>
                <a:sym typeface="Merriweather"/>
              </a:rPr>
              <a:t>and </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minds</a:t>
            </a:r>
            <a:r>
              <a:rPr lang="en" sz="1700" b="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700" dirty="0" smtClean="0">
                <a:solidFill>
                  <a:srgbClr val="404040"/>
                </a:solidFill>
                <a:latin typeface="Arial" panose="020B0604020202020204" pitchFamily="34" charset="0"/>
                <a:ea typeface="Merriweather"/>
                <a:cs typeface="Arial" panose="020B0604020202020204" pitchFamily="34" charset="0"/>
                <a:sym typeface="Merriweather"/>
              </a:rPr>
              <a:t> </a:t>
            </a:r>
            <a:endParaRPr sz="1700" i="1" dirty="0">
              <a:solidFill>
                <a:srgbClr val="404040"/>
              </a:solidFill>
              <a:latin typeface="Arial" panose="020B0604020202020204" pitchFamily="34" charset="0"/>
              <a:ea typeface="Merriweather"/>
              <a:cs typeface="Arial" panose="020B0604020202020204" pitchFamily="34" charset="0"/>
              <a:sym typeface="Merriweather"/>
            </a:endParaRPr>
          </a:p>
          <a:p>
            <a:pPr marL="0" lvl="0" indent="0">
              <a:spcBef>
                <a:spcPts val="1000"/>
              </a:spcBef>
              <a:buNone/>
            </a:pPr>
            <a:r>
              <a:rPr lang="en" sz="1700" i="1" dirty="0">
                <a:solidFill>
                  <a:srgbClr val="404040"/>
                </a:solidFill>
                <a:latin typeface="Arial" panose="020B0604020202020204" pitchFamily="34" charset="0"/>
                <a:ea typeface="Merriweather"/>
                <a:cs typeface="Arial" panose="020B0604020202020204" pitchFamily="34" charset="0"/>
                <a:sym typeface="Merriweather"/>
              </a:rPr>
              <a:t>7. </a:t>
            </a:r>
            <a:r>
              <a:rPr lang="en" sz="1700" b="1" dirty="0">
                <a:solidFill>
                  <a:schemeClr val="tx1"/>
                </a:solidFill>
                <a:latin typeface="Arial" panose="020B0604020202020204" pitchFamily="34" charset="0"/>
                <a:ea typeface="Merriweather"/>
                <a:cs typeface="Arial" panose="020B0604020202020204" pitchFamily="34" charset="0"/>
                <a:sym typeface="Merriweather"/>
              </a:rPr>
              <a:t>Catholic RSHE is an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EDUCAION IN VIRTUES</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   </a:t>
            </a:r>
            <a:r>
              <a:rPr lang="en" sz="1700" b="1" i="1" dirty="0" smtClean="0">
                <a:solidFill>
                  <a:schemeClr val="tx1"/>
                </a:solidFill>
                <a:latin typeface="Arial" panose="020B0604020202020204" pitchFamily="34" charset="0"/>
                <a:ea typeface="Merriweather"/>
                <a:cs typeface="Arial" panose="020B0604020202020204" pitchFamily="34" charset="0"/>
                <a:sym typeface="Merriweather"/>
              </a:rPr>
              <a:t>Virtues </a:t>
            </a:r>
            <a:r>
              <a:rPr lang="en" sz="1700" b="1" i="1" dirty="0">
                <a:solidFill>
                  <a:schemeClr val="tx1"/>
                </a:solidFill>
                <a:latin typeface="Arial" panose="020B0604020202020204" pitchFamily="34" charset="0"/>
                <a:ea typeface="Merriweather"/>
                <a:cs typeface="Arial" panose="020B0604020202020204" pitchFamily="34" charset="0"/>
                <a:sym typeface="Merriweather"/>
              </a:rPr>
              <a:t>are the habits gained through </a:t>
            </a:r>
            <a:r>
              <a:rPr lang="en" sz="1700" b="1" i="1" dirty="0" smtClean="0">
                <a:solidFill>
                  <a:schemeClr val="tx1"/>
                </a:solidFill>
                <a:latin typeface="Arial" panose="020B0604020202020204" pitchFamily="34" charset="0"/>
                <a:ea typeface="Merriweather"/>
                <a:cs typeface="Arial" panose="020B0604020202020204" pitchFamily="34" charset="0"/>
                <a:sym typeface="Merriweather"/>
              </a:rPr>
              <a:t>imitation of Jesus and good role models</a:t>
            </a:r>
            <a:r>
              <a:rPr lang="en" sz="1700" i="1" dirty="0" smtClean="0">
                <a:solidFill>
                  <a:schemeClr val="tx1"/>
                </a:solidFill>
                <a:latin typeface="Arial" panose="020B0604020202020204" pitchFamily="34" charset="0"/>
                <a:ea typeface="Merriweather"/>
                <a:cs typeface="Arial" panose="020B0604020202020204" pitchFamily="34" charset="0"/>
                <a:sym typeface="Merriweather"/>
              </a:rPr>
              <a:t>.</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 Based </a:t>
            </a:r>
            <a:r>
              <a:rPr lang="en" sz="1700" i="1" dirty="0">
                <a:solidFill>
                  <a:srgbClr val="404040"/>
                </a:solidFill>
                <a:latin typeface="Arial" panose="020B0604020202020204" pitchFamily="34" charset="0"/>
                <a:ea typeface="Merriweather"/>
                <a:cs typeface="Arial" panose="020B0604020202020204" pitchFamily="34" charset="0"/>
                <a:sym typeface="Merriweather"/>
              </a:rPr>
              <a:t>on </a:t>
            </a:r>
            <a:r>
              <a:rPr lang="en" sz="1700" b="1" i="1" dirty="0" smtClean="0">
                <a:solidFill>
                  <a:srgbClr val="7030A0"/>
                </a:solidFill>
                <a:latin typeface="Arial" panose="020B0604020202020204" pitchFamily="34" charset="0"/>
                <a:ea typeface="Merriweather"/>
                <a:cs typeface="Arial" panose="020B0604020202020204" pitchFamily="34" charset="0"/>
                <a:sym typeface="Merriweather"/>
              </a:rPr>
              <a:t>Theological Virtues </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of</a:t>
            </a:r>
            <a:r>
              <a:rPr lang="en" sz="1700" b="1" i="1" dirty="0">
                <a:solidFill>
                  <a:srgbClr val="7030A0"/>
                </a:solidFill>
                <a:latin typeface="Arial" panose="020B0604020202020204" pitchFamily="34" charset="0"/>
                <a:ea typeface="Merriweather"/>
                <a:cs typeface="Arial" panose="020B0604020202020204" pitchFamily="34" charset="0"/>
                <a:sym typeface="Merriweather"/>
              </a:rPr>
              <a:t> Faith, Hope, Love</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 and </a:t>
            </a:r>
            <a:r>
              <a:rPr lang="en" sz="1700" i="1" dirty="0">
                <a:solidFill>
                  <a:srgbClr val="404040"/>
                </a:solidFill>
                <a:latin typeface="Arial" panose="020B0604020202020204" pitchFamily="34" charset="0"/>
                <a:ea typeface="Merriweather"/>
                <a:cs typeface="Arial" panose="020B0604020202020204" pitchFamily="34" charset="0"/>
                <a:sym typeface="Merriweather"/>
              </a:rPr>
              <a:t>the </a:t>
            </a:r>
            <a:r>
              <a:rPr lang="en" sz="1700" b="1" i="1" dirty="0" smtClean="0">
                <a:solidFill>
                  <a:srgbClr val="0070C0"/>
                </a:solidFill>
                <a:latin typeface="Arial" panose="020B0604020202020204" pitchFamily="34" charset="0"/>
                <a:ea typeface="Merriweather"/>
                <a:cs typeface="Arial" panose="020B0604020202020204" pitchFamily="34" charset="0"/>
                <a:sym typeface="Merriweather"/>
              </a:rPr>
              <a:t>Cardinal Virtues </a:t>
            </a:r>
            <a:r>
              <a:rPr lang="en" sz="1700" i="1" dirty="0">
                <a:solidFill>
                  <a:srgbClr val="404040"/>
                </a:solidFill>
                <a:latin typeface="Arial" panose="020B0604020202020204" pitchFamily="34" charset="0"/>
                <a:ea typeface="Merriweather"/>
                <a:cs typeface="Arial" panose="020B0604020202020204" pitchFamily="34" charset="0"/>
                <a:sym typeface="Merriweather"/>
              </a:rPr>
              <a:t>of </a:t>
            </a:r>
            <a:r>
              <a:rPr lang="en" sz="1700" i="1" dirty="0" smtClean="0">
                <a:solidFill>
                  <a:srgbClr val="0070C0"/>
                </a:solidFill>
                <a:latin typeface="Arial Black" panose="020B0A04020102020204" pitchFamily="34" charset="0"/>
                <a:ea typeface="Merriweather"/>
                <a:cs typeface="Arial" panose="020B0604020202020204" pitchFamily="34" charset="0"/>
                <a:sym typeface="Merriweather"/>
              </a:rPr>
              <a:t>Wisdom</a:t>
            </a:r>
            <a:r>
              <a:rPr lang="en" sz="1700" i="1" dirty="0">
                <a:solidFill>
                  <a:srgbClr val="404040"/>
                </a:solidFill>
                <a:latin typeface="Arial Black" panose="020B0A04020102020204" pitchFamily="34" charset="0"/>
                <a:ea typeface="Merriweather"/>
                <a:cs typeface="Arial" panose="020B0604020202020204" pitchFamily="34" charset="0"/>
                <a:sym typeface="Merriweather"/>
              </a:rPr>
              <a:t>, </a:t>
            </a:r>
            <a:r>
              <a:rPr lang="en" sz="1700" i="1" dirty="0" smtClean="0">
                <a:solidFill>
                  <a:srgbClr val="0070C0"/>
                </a:solidFill>
                <a:latin typeface="Arial Black" panose="020B0A04020102020204" pitchFamily="34" charset="0"/>
                <a:ea typeface="Merriweather"/>
                <a:cs typeface="Arial" panose="020B0604020202020204" pitchFamily="34" charset="0"/>
                <a:sym typeface="Merriweather"/>
              </a:rPr>
              <a:t>Justice</a:t>
            </a:r>
            <a:r>
              <a:rPr lang="en" sz="1700" i="1" dirty="0">
                <a:solidFill>
                  <a:srgbClr val="404040"/>
                </a:solidFill>
                <a:latin typeface="Arial" panose="020B0604020202020204" pitchFamily="34" charset="0"/>
                <a:ea typeface="Merriweather"/>
                <a:cs typeface="Arial" panose="020B0604020202020204" pitchFamily="34" charset="0"/>
                <a:sym typeface="Merriweather"/>
              </a:rPr>
              <a:t>, </a:t>
            </a:r>
            <a:r>
              <a:rPr lang="en" sz="1700" b="1" i="1" dirty="0" smtClean="0">
                <a:solidFill>
                  <a:srgbClr val="0070C0"/>
                </a:solidFill>
                <a:latin typeface="Arial Black" panose="020B0A04020102020204" pitchFamily="34" charset="0"/>
                <a:ea typeface="Merriweather"/>
                <a:cs typeface="Arial" panose="020B0604020202020204" pitchFamily="34" charset="0"/>
                <a:sym typeface="Merriweather"/>
              </a:rPr>
              <a:t>Fortitude</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 &amp;</a:t>
            </a:r>
            <a:r>
              <a:rPr lang="en" sz="1700" b="1" i="1" dirty="0" smtClean="0">
                <a:solidFill>
                  <a:srgbClr val="0070C0"/>
                </a:solidFill>
                <a:latin typeface="Arial" panose="020B0604020202020204" pitchFamily="34" charset="0"/>
                <a:ea typeface="Merriweather"/>
                <a:cs typeface="Arial" panose="020B0604020202020204" pitchFamily="34" charset="0"/>
                <a:sym typeface="Merriweather"/>
              </a:rPr>
              <a:t>Temperance</a:t>
            </a:r>
            <a:r>
              <a:rPr lang="en" sz="1700" i="1" dirty="0">
                <a:solidFill>
                  <a:srgbClr val="404040"/>
                </a:solidFill>
                <a:latin typeface="Arial" panose="020B0604020202020204" pitchFamily="34" charset="0"/>
                <a:ea typeface="Merriweather"/>
                <a:cs typeface="Arial" panose="020B0604020202020204" pitchFamily="34" charset="0"/>
                <a:sym typeface="Merriweather"/>
              </a:rPr>
              <a:t>. </a:t>
            </a:r>
            <a:endParaRPr sz="1700" i="1" dirty="0">
              <a:solidFill>
                <a:srgbClr val="404040"/>
              </a:solidFill>
              <a:latin typeface="Arial" panose="020B0604020202020204" pitchFamily="34" charset="0"/>
              <a:ea typeface="Merriweather"/>
              <a:cs typeface="Arial" panose="020B0604020202020204" pitchFamily="34" charset="0"/>
              <a:sym typeface="Merriweather"/>
            </a:endParaRPr>
          </a:p>
          <a:p>
            <a:pPr marL="0" lvl="0" indent="0" algn="l" rtl="0">
              <a:spcBef>
                <a:spcPts val="1000"/>
              </a:spcBef>
              <a:spcAft>
                <a:spcPts val="0"/>
              </a:spcAft>
              <a:buNone/>
            </a:pPr>
            <a:r>
              <a:rPr lang="en" sz="1700" i="1" dirty="0">
                <a:solidFill>
                  <a:srgbClr val="404040"/>
                </a:solidFill>
                <a:latin typeface="Arial" panose="020B0604020202020204" pitchFamily="34" charset="0"/>
                <a:ea typeface="Merriweather"/>
                <a:cs typeface="Arial" panose="020B0604020202020204" pitchFamily="34" charset="0"/>
                <a:sym typeface="Merriweather"/>
              </a:rPr>
              <a:t>8. </a:t>
            </a:r>
            <a:r>
              <a:rPr lang="en" sz="1700" b="1" dirty="0">
                <a:solidFill>
                  <a:schemeClr val="tx1"/>
                </a:solidFill>
                <a:latin typeface="Arial" panose="020B0604020202020204" pitchFamily="34" charset="0"/>
                <a:ea typeface="Merriweather"/>
                <a:cs typeface="Arial" panose="020B0604020202020204" pitchFamily="34" charset="0"/>
                <a:sym typeface="Merriweather"/>
              </a:rPr>
              <a:t>Catholic RSHE is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AN EDUCATION IN CONSCIENCE</a:t>
            </a:r>
            <a:r>
              <a:rPr lang="en" sz="1700" b="1" dirty="0" smtClean="0">
                <a:solidFill>
                  <a:srgbClr val="404040"/>
                </a:solidFill>
                <a:latin typeface="Arial" panose="020B0604020202020204" pitchFamily="34" charset="0"/>
                <a:ea typeface="Merriweather"/>
                <a:cs typeface="Arial" panose="020B0604020202020204" pitchFamily="34" charset="0"/>
                <a:sym typeface="Merriweather"/>
              </a:rPr>
              <a:t>.</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 </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Children will explore that God </a:t>
            </a:r>
            <a:r>
              <a:rPr lang="en" sz="1700" b="1" i="1" dirty="0">
                <a:solidFill>
                  <a:srgbClr val="404040"/>
                </a:solidFill>
                <a:latin typeface="Arial" panose="020B0604020202020204" pitchFamily="34" charset="0"/>
                <a:ea typeface="Merriweather"/>
                <a:cs typeface="Arial" panose="020B0604020202020204" pitchFamily="34" charset="0"/>
                <a:sym typeface="Merriweather"/>
              </a:rPr>
              <a:t>has a purpose for </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their lives </a:t>
            </a:r>
            <a:r>
              <a:rPr lang="en" sz="1700" b="1" i="1" dirty="0">
                <a:solidFill>
                  <a:srgbClr val="404040"/>
                </a:solidFill>
                <a:latin typeface="Arial" panose="020B0604020202020204" pitchFamily="34" charset="0"/>
                <a:ea typeface="Merriweather"/>
                <a:cs typeface="Arial" panose="020B0604020202020204" pitchFamily="34" charset="0"/>
                <a:sym typeface="Merriweather"/>
              </a:rPr>
              <a:t>and </a:t>
            </a:r>
            <a:r>
              <a:rPr lang="en" sz="1700" i="1" dirty="0" smtClean="0">
                <a:solidFill>
                  <a:srgbClr val="FF0000"/>
                </a:solidFill>
                <a:latin typeface="Arial" panose="020B0604020202020204" pitchFamily="34" charset="0"/>
                <a:ea typeface="Merriweather"/>
                <a:cs typeface="Arial" panose="020B0604020202020204" pitchFamily="34" charset="0"/>
                <a:sym typeface="Merriweather"/>
              </a:rPr>
              <a:t>the </a:t>
            </a:r>
            <a:r>
              <a:rPr lang="en" sz="1700" i="1" dirty="0">
                <a:solidFill>
                  <a:srgbClr val="FF0000"/>
                </a:solidFill>
                <a:latin typeface="Arial" panose="020B0604020202020204" pitchFamily="34" charset="0"/>
                <a:ea typeface="Merriweather"/>
                <a:cs typeface="Arial" panose="020B0604020202020204" pitchFamily="34" charset="0"/>
                <a:sym typeface="Merriweather"/>
              </a:rPr>
              <a:t>gift of conscience </a:t>
            </a:r>
            <a:r>
              <a:rPr lang="en" sz="1700" b="1" i="1" dirty="0" smtClean="0">
                <a:solidFill>
                  <a:srgbClr val="404040"/>
                </a:solidFill>
                <a:latin typeface="Arial" panose="020B0604020202020204" pitchFamily="34" charset="0"/>
                <a:ea typeface="Merriweather"/>
                <a:cs typeface="Arial" panose="020B0604020202020204" pitchFamily="34" charset="0"/>
                <a:sym typeface="Merriweather"/>
              </a:rPr>
              <a:t>is God’s constant presence with them to give them guidance throughout life-to aid with making right choices. </a:t>
            </a:r>
            <a:endParaRPr sz="1700" b="1" i="1" dirty="0" smtClean="0">
              <a:solidFill>
                <a:srgbClr val="404040"/>
              </a:solidFill>
              <a:latin typeface="Arial" panose="020B0604020202020204" pitchFamily="34" charset="0"/>
              <a:ea typeface="Merriweather"/>
              <a:cs typeface="Arial" panose="020B0604020202020204" pitchFamily="34" charset="0"/>
              <a:sym typeface="Merriweather"/>
            </a:endParaRPr>
          </a:p>
          <a:p>
            <a:pPr marL="0" lvl="0" indent="0" algn="l" rtl="0">
              <a:spcBef>
                <a:spcPts val="1000"/>
              </a:spcBef>
              <a:spcAft>
                <a:spcPts val="0"/>
              </a:spcAft>
              <a:buNone/>
            </a:pP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9. </a:t>
            </a:r>
            <a:r>
              <a:rPr lang="en" sz="1700" b="1" i="1" dirty="0" smtClean="0">
                <a:solidFill>
                  <a:schemeClr val="tx1"/>
                </a:solidFill>
                <a:latin typeface="Arial" panose="020B0604020202020204" pitchFamily="34" charset="0"/>
                <a:ea typeface="Merriweather"/>
                <a:cs typeface="Arial" panose="020B0604020202020204" pitchFamily="34" charset="0"/>
                <a:sym typeface="Merriweather"/>
              </a:rPr>
              <a:t>Children will learn </a:t>
            </a: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RE and RSHE are about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STRIVING FOR THE COMMON GO</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OD (Ladauto Si &amp; </a:t>
            </a:r>
            <a:r>
              <a:rPr lang="en-GB" sz="1700" b="1" dirty="0" err="1" smtClean="0">
                <a:solidFill>
                  <a:srgbClr val="FF0000"/>
                </a:solidFill>
                <a:latin typeface="Arial" panose="020B0604020202020204" pitchFamily="34" charset="0"/>
                <a:ea typeface="Merriweather"/>
                <a:cs typeface="Arial" panose="020B0604020202020204" pitchFamily="34" charset="0"/>
                <a:sym typeface="Merriweather"/>
              </a:rPr>
              <a:t>Fratelli</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 Tutti)- </a:t>
            </a:r>
            <a:r>
              <a:rPr lang="en" sz="1700" b="1" dirty="0" smtClean="0">
                <a:solidFill>
                  <a:schemeClr val="tx1"/>
                </a:solidFill>
                <a:latin typeface="Arial" panose="020B0604020202020204" pitchFamily="34" charset="0"/>
                <a:ea typeface="Merriweather"/>
                <a:cs typeface="Arial" panose="020B0604020202020204" pitchFamily="34" charset="0"/>
                <a:sym typeface="Merriweather"/>
              </a:rPr>
              <a:t>Taking Care of our Neighbours locally and globally</a:t>
            </a:r>
            <a:r>
              <a:rPr lang="en" sz="1700" b="1" dirty="0" smtClean="0">
                <a:solidFill>
                  <a:srgbClr val="FF0000"/>
                </a:solidFill>
                <a:latin typeface="Arial" panose="020B0604020202020204" pitchFamily="34" charset="0"/>
                <a:ea typeface="Merriweather"/>
                <a:cs typeface="Arial" panose="020B0604020202020204" pitchFamily="34" charset="0"/>
                <a:sym typeface="Merriweather"/>
              </a:rPr>
              <a:t>. </a:t>
            </a:r>
            <a:endParaRPr sz="1700" i="1" dirty="0" smtClean="0">
              <a:solidFill>
                <a:srgbClr val="FF0000"/>
              </a:solidFill>
              <a:latin typeface="Arial" panose="020B0604020202020204" pitchFamily="34" charset="0"/>
              <a:ea typeface="Merriweather"/>
              <a:cs typeface="Arial" panose="020B0604020202020204" pitchFamily="34" charset="0"/>
              <a:sym typeface="Merriweather"/>
            </a:endParaRPr>
          </a:p>
          <a:p>
            <a:pPr marL="0" lvl="0" indent="0" algn="l" rtl="0">
              <a:spcBef>
                <a:spcPts val="1000"/>
              </a:spcBef>
              <a:spcAft>
                <a:spcPts val="0"/>
              </a:spcAft>
              <a:buNone/>
            </a:pPr>
            <a:r>
              <a:rPr lang="en" sz="1700" i="1" dirty="0" smtClean="0">
                <a:solidFill>
                  <a:srgbClr val="404040"/>
                </a:solidFill>
                <a:latin typeface="Arial" panose="020B0604020202020204" pitchFamily="34" charset="0"/>
                <a:ea typeface="Merriweather"/>
                <a:cs typeface="Arial" panose="020B0604020202020204" pitchFamily="34" charset="0"/>
                <a:sym typeface="Merriweather"/>
              </a:rPr>
              <a:t>10</a:t>
            </a:r>
            <a:r>
              <a:rPr lang="en" sz="1700" i="1" dirty="0">
                <a:solidFill>
                  <a:srgbClr val="404040"/>
                </a:solidFill>
                <a:latin typeface="Arial" panose="020B0604020202020204" pitchFamily="34" charset="0"/>
                <a:ea typeface="Merriweather"/>
                <a:cs typeface="Arial" panose="020B0604020202020204" pitchFamily="34" charset="0"/>
                <a:sym typeface="Merriweather"/>
              </a:rPr>
              <a:t>. </a:t>
            </a:r>
            <a:r>
              <a:rPr lang="en" sz="1700" b="1" i="1" dirty="0" smtClean="0">
                <a:solidFill>
                  <a:schemeClr val="tx1"/>
                </a:solidFill>
                <a:latin typeface="Arial" panose="020B0604020202020204" pitchFamily="34" charset="0"/>
                <a:ea typeface="Merriweather"/>
                <a:cs typeface="Arial" panose="020B0604020202020204" pitchFamily="34" charset="0"/>
                <a:sym typeface="Merriweather"/>
              </a:rPr>
              <a:t>All will learn that their engagement with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Prayer</a:t>
            </a:r>
            <a:r>
              <a:rPr lang="en" sz="1700" b="1" dirty="0">
                <a:solidFill>
                  <a:srgbClr val="FF0000"/>
                </a:solidFill>
                <a:latin typeface="Arial Black" panose="020B0A04020102020204" pitchFamily="34" charset="0"/>
                <a:ea typeface="Merriweather"/>
                <a:cs typeface="Arial" panose="020B0604020202020204" pitchFamily="34" charset="0"/>
                <a:sym typeface="Merriweather"/>
              </a:rPr>
              <a:t>,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Scripture </a:t>
            </a:r>
            <a:r>
              <a:rPr lang="en" sz="1700" b="1" dirty="0">
                <a:solidFill>
                  <a:srgbClr val="FF0000"/>
                </a:solidFill>
                <a:latin typeface="Arial Black" panose="020B0A04020102020204" pitchFamily="34" charset="0"/>
                <a:ea typeface="Merriweather"/>
                <a:cs typeface="Arial" panose="020B0604020202020204" pitchFamily="34" charset="0"/>
                <a:sym typeface="Merriweather"/>
              </a:rPr>
              <a:t>and the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Sacraments </a:t>
            </a:r>
            <a:r>
              <a:rPr lang="en" sz="1700" b="1" dirty="0">
                <a:solidFill>
                  <a:srgbClr val="FF0000"/>
                </a:solidFill>
                <a:latin typeface="Arial Black" panose="020B0A04020102020204" pitchFamily="34" charset="0"/>
                <a:ea typeface="Merriweather"/>
                <a:cs typeface="Arial" panose="020B0604020202020204" pitchFamily="34" charset="0"/>
                <a:sym typeface="Merriweather"/>
              </a:rPr>
              <a:t>underpin </a:t>
            </a:r>
            <a:r>
              <a:rPr lang="en" sz="1700" b="1" dirty="0" smtClean="0">
                <a:solidFill>
                  <a:srgbClr val="FF0000"/>
                </a:solidFill>
                <a:latin typeface="Arial Black" panose="020B0A04020102020204" pitchFamily="34" charset="0"/>
                <a:ea typeface="Merriweather"/>
                <a:cs typeface="Arial" panose="020B0604020202020204" pitchFamily="34" charset="0"/>
                <a:sym typeface="Merriweather"/>
              </a:rPr>
              <a:t>their </a:t>
            </a:r>
            <a:r>
              <a:rPr lang="en" sz="1700" b="1" i="1" dirty="0" smtClean="0">
                <a:solidFill>
                  <a:srgbClr val="FF0000"/>
                </a:solidFill>
                <a:latin typeface="Arial Black" panose="020B0A04020102020204" pitchFamily="34" charset="0"/>
                <a:ea typeface="Merriweather"/>
                <a:cs typeface="Arial" panose="020B0604020202020204" pitchFamily="34" charset="0"/>
                <a:sym typeface="Merriweather"/>
              </a:rPr>
              <a:t>Relationship with God and others</a:t>
            </a:r>
            <a:r>
              <a:rPr lang="en" sz="1700" b="1" i="1" dirty="0" smtClean="0">
                <a:solidFill>
                  <a:srgbClr val="FF0000"/>
                </a:solidFill>
                <a:latin typeface="Arial" panose="020B0604020202020204" pitchFamily="34" charset="0"/>
                <a:ea typeface="Merriweather"/>
                <a:cs typeface="Arial" panose="020B0604020202020204" pitchFamily="34" charset="0"/>
                <a:sym typeface="Merriweather"/>
              </a:rPr>
              <a:t> </a:t>
            </a:r>
            <a:r>
              <a:rPr lang="en" sz="1700" b="1" i="1" dirty="0" smtClean="0">
                <a:solidFill>
                  <a:schemeClr val="tx1"/>
                </a:solidFill>
                <a:latin typeface="Arial" panose="020B0604020202020204" pitchFamily="34" charset="0"/>
                <a:ea typeface="Merriweather"/>
                <a:cs typeface="Arial" panose="020B0604020202020204" pitchFamily="34" charset="0"/>
                <a:sym typeface="Merriweather"/>
              </a:rPr>
              <a:t>and will strengthen their </a:t>
            </a:r>
            <a:r>
              <a:rPr lang="en" sz="1700" b="1" i="1" dirty="0">
                <a:solidFill>
                  <a:schemeClr val="tx1"/>
                </a:solidFill>
                <a:latin typeface="Arial" panose="020B0604020202020204" pitchFamily="34" charset="0"/>
                <a:ea typeface="Merriweather"/>
                <a:cs typeface="Arial" panose="020B0604020202020204" pitchFamily="34" charset="0"/>
                <a:sym typeface="Merriweather"/>
              </a:rPr>
              <a:t>faith. </a:t>
            </a:r>
            <a:endParaRPr sz="1700" b="1" dirty="0">
              <a:solidFill>
                <a:schemeClr val="tx1"/>
              </a:solidFill>
              <a:latin typeface="Arial" panose="020B0604020202020204" pitchFamily="34" charset="0"/>
              <a:ea typeface="Merriweather"/>
              <a:cs typeface="Arial" panose="020B0604020202020204" pitchFamily="34" charset="0"/>
              <a:sym typeface="Merriweather"/>
            </a:endParaRPr>
          </a:p>
        </p:txBody>
      </p:sp>
      <p:sp>
        <p:nvSpPr>
          <p:cNvPr id="123" name="Google Shape;123;p27"/>
          <p:cNvSpPr/>
          <p:nvPr/>
        </p:nvSpPr>
        <p:spPr>
          <a:xfrm>
            <a:off x="0" y="1"/>
            <a:ext cx="9144000" cy="831897"/>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txBox="1">
            <a:spLocks noGrp="1"/>
          </p:cNvSpPr>
          <p:nvPr>
            <p:ph type="title"/>
          </p:nvPr>
        </p:nvSpPr>
        <p:spPr>
          <a:xfrm>
            <a:off x="-32850" y="0"/>
            <a:ext cx="9209700" cy="831898"/>
          </a:xfrm>
          <a:prstGeom prst="rect">
            <a:avLst/>
          </a:prstGeom>
          <a:solidFill>
            <a:srgbClr val="92D050"/>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chemeClr val="tx1"/>
                </a:solidFill>
                <a:latin typeface="Merriweather"/>
                <a:ea typeface="Merriweather"/>
                <a:cs typeface="Merriweather"/>
                <a:sym typeface="Merriweather"/>
              </a:rPr>
              <a:t>RSHE </a:t>
            </a:r>
            <a:r>
              <a:rPr lang="en" sz="2400" dirty="0">
                <a:solidFill>
                  <a:schemeClr val="tx1"/>
                </a:solidFill>
                <a:latin typeface="Merriweather"/>
                <a:ea typeface="Merriweather"/>
                <a:cs typeface="Merriweather"/>
                <a:sym typeface="Merriweather"/>
              </a:rPr>
              <a:t>will be taught </a:t>
            </a:r>
            <a:r>
              <a:rPr lang="en" sz="2400" dirty="0" smtClean="0">
                <a:solidFill>
                  <a:schemeClr val="tx1"/>
                </a:solidFill>
                <a:latin typeface="Merriweather"/>
                <a:ea typeface="Merriweather"/>
                <a:cs typeface="Merriweather"/>
                <a:sym typeface="Merriweather"/>
              </a:rPr>
              <a:t>in line with </a:t>
            </a:r>
            <a:r>
              <a:rPr lang="en" sz="2400" dirty="0">
                <a:solidFill>
                  <a:schemeClr val="tx1"/>
                </a:solidFill>
                <a:latin typeface="Merriweather"/>
                <a:ea typeface="Merriweather"/>
                <a:cs typeface="Merriweather"/>
                <a:sym typeface="Merriweather"/>
              </a:rPr>
              <a:t>the </a:t>
            </a:r>
            <a:r>
              <a:rPr lang="en" sz="2400" dirty="0" smtClean="0">
                <a:solidFill>
                  <a:schemeClr val="tx1"/>
                </a:solidFill>
                <a:latin typeface="Merriweather"/>
                <a:ea typeface="Merriweather"/>
                <a:cs typeface="Merriweather"/>
                <a:sym typeface="Merriweather"/>
              </a:rPr>
              <a:t/>
            </a:r>
            <a:br>
              <a:rPr lang="en" sz="2400" dirty="0" smtClean="0">
                <a:solidFill>
                  <a:schemeClr val="tx1"/>
                </a:solidFill>
                <a:latin typeface="Merriweather"/>
                <a:ea typeface="Merriweather"/>
                <a:cs typeface="Merriweather"/>
                <a:sym typeface="Merriweather"/>
              </a:rPr>
            </a:br>
            <a:r>
              <a:rPr lang="en" sz="2400" dirty="0" smtClean="0">
                <a:solidFill>
                  <a:schemeClr val="tx1"/>
                </a:solidFill>
                <a:latin typeface="Merriweather"/>
                <a:ea typeface="Merriweather"/>
                <a:cs typeface="Merriweather"/>
                <a:sym typeface="Merriweather"/>
              </a:rPr>
              <a:t>religious </a:t>
            </a:r>
            <a:r>
              <a:rPr lang="en" sz="2400" dirty="0">
                <a:solidFill>
                  <a:schemeClr val="tx1"/>
                </a:solidFill>
                <a:latin typeface="Merriweather"/>
                <a:ea typeface="Merriweather"/>
                <a:cs typeface="Merriweather"/>
                <a:sym typeface="Merriweather"/>
              </a:rPr>
              <a:t>character of our </a:t>
            </a:r>
            <a:r>
              <a:rPr lang="en" sz="2400" dirty="0" smtClean="0">
                <a:solidFill>
                  <a:schemeClr val="tx1"/>
                </a:solidFill>
                <a:latin typeface="Merriweather"/>
                <a:ea typeface="Merriweather"/>
                <a:cs typeface="Merriweather"/>
                <a:sym typeface="Merriweather"/>
              </a:rPr>
              <a:t>school</a:t>
            </a:r>
            <a:endParaRPr sz="2400" b="1" dirty="0">
              <a:solidFill>
                <a:schemeClr val="tx1"/>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597755" y="-49667"/>
            <a:ext cx="611945" cy="649230"/>
          </a:xfrm>
          <a:prstGeom prst="rect">
            <a:avLst/>
          </a:prstGeom>
          <a:noFill/>
          <a:ln w="9525">
            <a:noFill/>
            <a:miter lim="800000"/>
            <a:headEnd/>
            <a:tailEnd/>
          </a:ln>
        </p:spPr>
      </p:pic>
    </p:spTree>
    <p:extLst>
      <p:ext uri="{BB962C8B-B14F-4D97-AF65-F5344CB8AC3E}">
        <p14:creationId xmlns:p14="http://schemas.microsoft.com/office/powerpoint/2010/main" val="414003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8"/>
        <p:cNvGrpSpPr/>
        <p:nvPr/>
      </p:nvGrpSpPr>
      <p:grpSpPr>
        <a:xfrm>
          <a:off x="0" y="0"/>
          <a:ext cx="0" cy="0"/>
          <a:chOff x="0" y="0"/>
          <a:chExt cx="0" cy="0"/>
        </a:xfrm>
      </p:grpSpPr>
      <p:sp>
        <p:nvSpPr>
          <p:cNvPr id="129" name="Google Shape;129;p28"/>
          <p:cNvSpPr txBox="1">
            <a:spLocks noGrp="1"/>
          </p:cNvSpPr>
          <p:nvPr>
            <p:ph type="body" idx="1"/>
          </p:nvPr>
        </p:nvSpPr>
        <p:spPr>
          <a:xfrm>
            <a:off x="-32850" y="1259100"/>
            <a:ext cx="9176850" cy="3952292"/>
          </a:xfrm>
          <a:prstGeom prst="rect">
            <a:avLst/>
          </a:prstGeom>
          <a:solidFill>
            <a:srgbClr val="FFC000"/>
          </a:solidFill>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1900" dirty="0">
                <a:solidFill>
                  <a:srgbClr val="404040"/>
                </a:solidFill>
                <a:latin typeface="Arial Black" panose="020B0A04020102020204" pitchFamily="34" charset="0"/>
                <a:ea typeface="Merriweather"/>
                <a:cs typeface="Merriweather"/>
                <a:sym typeface="Merriweather"/>
              </a:rPr>
              <a:t>Our </a:t>
            </a:r>
            <a:r>
              <a:rPr lang="en" sz="1900" dirty="0" smtClean="0">
                <a:solidFill>
                  <a:srgbClr val="404040"/>
                </a:solidFill>
                <a:latin typeface="Arial Black" panose="020B0A04020102020204" pitchFamily="34" charset="0"/>
                <a:ea typeface="Merriweather"/>
                <a:cs typeface="Merriweather"/>
                <a:sym typeface="Merriweather"/>
              </a:rPr>
              <a:t>RSHE curriculum </a:t>
            </a:r>
            <a:r>
              <a:rPr lang="en" sz="1900" dirty="0">
                <a:solidFill>
                  <a:srgbClr val="404040"/>
                </a:solidFill>
                <a:latin typeface="Arial Black" panose="020B0A04020102020204" pitchFamily="34" charset="0"/>
                <a:ea typeface="Merriweather"/>
                <a:cs typeface="Merriweather"/>
                <a:sym typeface="Merriweather"/>
              </a:rPr>
              <a:t>is based on three core themes </a:t>
            </a:r>
            <a:r>
              <a:rPr lang="en" sz="1900" dirty="0" smtClean="0">
                <a:solidFill>
                  <a:srgbClr val="404040"/>
                </a:solidFill>
                <a:latin typeface="Arial Black" panose="020B0A04020102020204" pitchFamily="34" charset="0"/>
                <a:ea typeface="Merriweather"/>
                <a:cs typeface="Merriweather"/>
                <a:sym typeface="Merriweather"/>
              </a:rPr>
              <a:t>which are very </a:t>
            </a:r>
            <a:r>
              <a:rPr lang="en" sz="1900" dirty="0">
                <a:solidFill>
                  <a:srgbClr val="404040"/>
                </a:solidFill>
                <a:latin typeface="Arial Black" panose="020B0A04020102020204" pitchFamily="34" charset="0"/>
                <a:ea typeface="Merriweather"/>
                <a:cs typeface="Merriweather"/>
                <a:sym typeface="Merriweather"/>
              </a:rPr>
              <a:t>adaptable to the age and ability of </a:t>
            </a:r>
            <a:r>
              <a:rPr lang="en" sz="1900" dirty="0" smtClean="0">
                <a:solidFill>
                  <a:srgbClr val="404040"/>
                </a:solidFill>
                <a:latin typeface="Arial Black" panose="020B0A04020102020204" pitchFamily="34" charset="0"/>
                <a:ea typeface="Merriweather"/>
                <a:cs typeface="Merriweather"/>
                <a:sym typeface="Merriweather"/>
              </a:rPr>
              <a:t>our </a:t>
            </a:r>
            <a:r>
              <a:rPr lang="en" sz="1900" dirty="0">
                <a:solidFill>
                  <a:srgbClr val="404040"/>
                </a:solidFill>
                <a:latin typeface="Arial Black" panose="020B0A04020102020204" pitchFamily="34" charset="0"/>
                <a:ea typeface="Merriweather"/>
                <a:cs typeface="Merriweather"/>
                <a:sym typeface="Merriweather"/>
              </a:rPr>
              <a:t>pupils.</a:t>
            </a:r>
            <a:endParaRPr sz="1900" dirty="0">
              <a:solidFill>
                <a:srgbClr val="404040"/>
              </a:solidFill>
              <a:latin typeface="Arial Black" panose="020B0A04020102020204" pitchFamily="34" charset="0"/>
              <a:ea typeface="Merriweather"/>
              <a:cs typeface="Merriweather"/>
              <a:sym typeface="Merriweather"/>
            </a:endParaRPr>
          </a:p>
          <a:p>
            <a:pPr marL="0" lvl="0" indent="0" algn="l" rtl="0">
              <a:spcBef>
                <a:spcPts val="1000"/>
              </a:spcBef>
              <a:spcAft>
                <a:spcPts val="0"/>
              </a:spcAft>
              <a:buClr>
                <a:schemeClr val="dk1"/>
              </a:buClr>
              <a:buSzPts val="1100"/>
              <a:buFont typeface="Arial"/>
              <a:buNone/>
            </a:pPr>
            <a:r>
              <a:rPr lang="en" sz="1900" dirty="0">
                <a:solidFill>
                  <a:srgbClr val="404040"/>
                </a:solidFill>
                <a:latin typeface="Arial Black" panose="020B0A04020102020204" pitchFamily="34" charset="0"/>
                <a:ea typeface="Merriweather"/>
                <a:cs typeface="Merriweather"/>
                <a:sym typeface="Merriweather"/>
              </a:rPr>
              <a:t>The three themes </a:t>
            </a:r>
            <a:r>
              <a:rPr lang="en" sz="1900" dirty="0" smtClean="0">
                <a:solidFill>
                  <a:srgbClr val="404040"/>
                </a:solidFill>
                <a:latin typeface="Arial Black" panose="020B0A04020102020204" pitchFamily="34" charset="0"/>
                <a:ea typeface="Merriweather"/>
                <a:cs typeface="Merriweather"/>
                <a:sym typeface="Merriweather"/>
              </a:rPr>
              <a:t>are embeded through </a:t>
            </a:r>
            <a:r>
              <a:rPr lang="en" sz="1900" i="1" dirty="0">
                <a:solidFill>
                  <a:schemeClr val="tx1"/>
                </a:solidFill>
                <a:latin typeface="Arial Black" panose="020B0A04020102020204" pitchFamily="34" charset="0"/>
                <a:ea typeface="Merriweather"/>
                <a:cs typeface="Merriweather"/>
                <a:sym typeface="Merriweather"/>
              </a:rPr>
              <a:t>Education in Christian virtue, religious understanding and RSHE. </a:t>
            </a:r>
            <a:endParaRPr sz="1900" i="1" dirty="0">
              <a:solidFill>
                <a:schemeClr val="tx1"/>
              </a:solidFill>
              <a:latin typeface="Arial Black" panose="020B0A04020102020204" pitchFamily="34" charset="0"/>
              <a:ea typeface="Merriweather"/>
              <a:cs typeface="Merriweather"/>
              <a:sym typeface="Merriweather"/>
            </a:endParaRPr>
          </a:p>
          <a:p>
            <a:pPr marL="342900">
              <a:spcBef>
                <a:spcPts val="1000"/>
              </a:spcBef>
              <a:buClr>
                <a:schemeClr val="dk1"/>
              </a:buClr>
              <a:buSzPts val="1100"/>
            </a:pPr>
            <a:r>
              <a:rPr lang="en" sz="1900" dirty="0">
                <a:solidFill>
                  <a:srgbClr val="FF0000"/>
                </a:solidFill>
                <a:latin typeface="Arial Black" panose="020B0A04020102020204" pitchFamily="34" charset="0"/>
                <a:ea typeface="Merriweather"/>
                <a:cs typeface="Merriweather"/>
                <a:sym typeface="Merriweather"/>
              </a:rPr>
              <a:t>Created </a:t>
            </a:r>
            <a:r>
              <a:rPr lang="en" sz="1900" dirty="0" smtClean="0">
                <a:solidFill>
                  <a:srgbClr val="FF0000"/>
                </a:solidFill>
                <a:latin typeface="Arial Black" panose="020B0A04020102020204" pitchFamily="34" charset="0"/>
                <a:ea typeface="Merriweather"/>
                <a:cs typeface="Merriweather"/>
                <a:sym typeface="Merriweather"/>
              </a:rPr>
              <a:t>And Loved By God:</a:t>
            </a:r>
            <a:r>
              <a:rPr lang="en" sz="1900" dirty="0" smtClean="0">
                <a:solidFill>
                  <a:srgbClr val="404040"/>
                </a:solidFill>
                <a:latin typeface="Arial Black" panose="020B0A04020102020204" pitchFamily="34" charset="0"/>
                <a:ea typeface="Merriweather"/>
                <a:cs typeface="Merriweather"/>
                <a:sym typeface="Merriweather"/>
              </a:rPr>
              <a:t> </a:t>
            </a:r>
            <a:r>
              <a:rPr lang="en" sz="1600" i="1" dirty="0">
                <a:solidFill>
                  <a:srgbClr val="404040"/>
                </a:solidFill>
                <a:latin typeface="Arial Black" panose="020B0A04020102020204" pitchFamily="34" charset="0"/>
                <a:ea typeface="Merriweather"/>
                <a:cs typeface="Merriweather"/>
                <a:sym typeface="Merriweather"/>
              </a:rPr>
              <a:t>Explores the </a:t>
            </a:r>
            <a:r>
              <a:rPr lang="en" sz="1600" i="1" dirty="0" smtClean="0">
                <a:solidFill>
                  <a:srgbClr val="404040"/>
                </a:solidFill>
                <a:latin typeface="Arial Black" panose="020B0A04020102020204" pitchFamily="34" charset="0"/>
                <a:ea typeface="Merriweather"/>
                <a:cs typeface="Merriweather"/>
                <a:sym typeface="Merriweather"/>
              </a:rPr>
              <a:t>children’s</a:t>
            </a:r>
            <a:r>
              <a:rPr lang="en" sz="1600" dirty="0" smtClean="0">
                <a:solidFill>
                  <a:srgbClr val="404040"/>
                </a:solidFill>
                <a:latin typeface="Arial Black" panose="020B0A04020102020204" pitchFamily="34" charset="0"/>
                <a:ea typeface="Merriweather"/>
                <a:cs typeface="Merriweather"/>
                <a:sym typeface="Merriweather"/>
              </a:rPr>
              <a:t> </a:t>
            </a:r>
            <a:r>
              <a:rPr lang="en" sz="1600" i="1" dirty="0">
                <a:solidFill>
                  <a:srgbClr val="404040"/>
                </a:solidFill>
                <a:latin typeface="Arial Black" panose="020B0A04020102020204" pitchFamily="34" charset="0"/>
                <a:ea typeface="Merriweather"/>
                <a:cs typeface="Merriweather"/>
                <a:sym typeface="Merriweather"/>
              </a:rPr>
              <a:t>relationship with </a:t>
            </a:r>
            <a:r>
              <a:rPr lang="en-GB" sz="1600" i="1" dirty="0" smtClean="0">
                <a:solidFill>
                  <a:srgbClr val="404040"/>
                </a:solidFill>
                <a:latin typeface="Arial Black" panose="020B0A04020102020204" pitchFamily="34" charset="0"/>
                <a:ea typeface="Merriweather"/>
                <a:cs typeface="Merriweather"/>
                <a:sym typeface="Merriweather"/>
              </a:rPr>
              <a:t>God</a:t>
            </a:r>
            <a:endParaRPr sz="1600" i="1" dirty="0">
              <a:solidFill>
                <a:srgbClr val="404040"/>
              </a:solidFill>
              <a:latin typeface="Arial Black" panose="020B0A04020102020204" pitchFamily="34" charset="0"/>
              <a:ea typeface="Merriweather"/>
              <a:cs typeface="Merriweather"/>
              <a:sym typeface="Merriweather"/>
            </a:endParaRPr>
          </a:p>
          <a:p>
            <a:pPr marL="342900">
              <a:spcBef>
                <a:spcPts val="1000"/>
              </a:spcBef>
              <a:buClr>
                <a:schemeClr val="dk1"/>
              </a:buClr>
              <a:buSzPts val="1100"/>
            </a:pPr>
            <a:r>
              <a:rPr lang="en" sz="1900" dirty="0">
                <a:solidFill>
                  <a:srgbClr val="FF0000"/>
                </a:solidFill>
                <a:latin typeface="Arial Black" panose="020B0A04020102020204" pitchFamily="34" charset="0"/>
                <a:ea typeface="Merriweather"/>
                <a:cs typeface="Merriweather"/>
                <a:sym typeface="Merriweather"/>
              </a:rPr>
              <a:t>Created </a:t>
            </a:r>
            <a:r>
              <a:rPr lang="en" sz="1900" dirty="0" smtClean="0">
                <a:solidFill>
                  <a:srgbClr val="FF0000"/>
                </a:solidFill>
                <a:latin typeface="Arial Black" panose="020B0A04020102020204" pitchFamily="34" charset="0"/>
                <a:ea typeface="Merriweather"/>
                <a:cs typeface="Merriweather"/>
                <a:sym typeface="Merriweather"/>
              </a:rPr>
              <a:t>To Love Others:</a:t>
            </a:r>
            <a:r>
              <a:rPr lang="en" sz="1900" dirty="0" smtClean="0">
                <a:solidFill>
                  <a:srgbClr val="404040"/>
                </a:solidFill>
                <a:latin typeface="Arial Black" panose="020B0A04020102020204" pitchFamily="34" charset="0"/>
                <a:ea typeface="Merriweather"/>
                <a:cs typeface="Merriweather"/>
                <a:sym typeface="Merriweather"/>
              </a:rPr>
              <a:t> </a:t>
            </a:r>
            <a:r>
              <a:rPr lang="en" sz="1900" i="1" dirty="0">
                <a:solidFill>
                  <a:srgbClr val="404040"/>
                </a:solidFill>
                <a:latin typeface="Arial Black" panose="020B0A04020102020204" pitchFamily="34" charset="0"/>
                <a:ea typeface="Merriweather"/>
                <a:cs typeface="Merriweather"/>
                <a:sym typeface="Merriweather"/>
              </a:rPr>
              <a:t>The </a:t>
            </a:r>
            <a:r>
              <a:rPr lang="en" sz="1900" i="1" dirty="0" smtClean="0">
                <a:solidFill>
                  <a:srgbClr val="404040"/>
                </a:solidFill>
                <a:latin typeface="Arial Black" panose="020B0A04020102020204" pitchFamily="34" charset="0"/>
                <a:ea typeface="Merriweather"/>
                <a:cs typeface="Merriweather"/>
                <a:sym typeface="Merriweather"/>
              </a:rPr>
              <a:t>children's </a:t>
            </a:r>
            <a:r>
              <a:rPr lang="en" sz="1900" i="1" dirty="0">
                <a:solidFill>
                  <a:srgbClr val="404040"/>
                </a:solidFill>
                <a:latin typeface="Arial Black" panose="020B0A04020102020204" pitchFamily="34" charset="0"/>
                <a:ea typeface="Merriweather"/>
                <a:cs typeface="Merriweather"/>
                <a:sym typeface="Merriweather"/>
              </a:rPr>
              <a:t>relationship with others </a:t>
            </a:r>
            <a:endParaRPr sz="1900" i="1" dirty="0">
              <a:solidFill>
                <a:srgbClr val="404040"/>
              </a:solidFill>
              <a:latin typeface="Arial Black" panose="020B0A04020102020204" pitchFamily="34" charset="0"/>
              <a:ea typeface="Merriweather"/>
              <a:cs typeface="Merriweather"/>
              <a:sym typeface="Merriweather"/>
            </a:endParaRPr>
          </a:p>
          <a:p>
            <a:pPr marL="342900">
              <a:spcBef>
                <a:spcPts val="1000"/>
              </a:spcBef>
              <a:buClr>
                <a:schemeClr val="dk1"/>
              </a:buClr>
              <a:buSzPts val="1100"/>
            </a:pPr>
            <a:r>
              <a:rPr lang="en" sz="1900" dirty="0">
                <a:solidFill>
                  <a:srgbClr val="FF0000"/>
                </a:solidFill>
                <a:latin typeface="Arial Black" panose="020B0A04020102020204" pitchFamily="34" charset="0"/>
                <a:ea typeface="Merriweather"/>
                <a:cs typeface="Merriweather"/>
                <a:sym typeface="Merriweather"/>
              </a:rPr>
              <a:t>Created to </a:t>
            </a:r>
            <a:r>
              <a:rPr lang="en" sz="1900" dirty="0" smtClean="0">
                <a:solidFill>
                  <a:srgbClr val="FF0000"/>
                </a:solidFill>
                <a:latin typeface="Arial Black" panose="020B0A04020102020204" pitchFamily="34" charset="0"/>
                <a:ea typeface="Merriweather"/>
                <a:cs typeface="Merriweather"/>
                <a:sym typeface="Merriweather"/>
              </a:rPr>
              <a:t>Live In Community:</a:t>
            </a:r>
            <a:r>
              <a:rPr lang="en" sz="1900" dirty="0" smtClean="0">
                <a:solidFill>
                  <a:srgbClr val="404040"/>
                </a:solidFill>
                <a:latin typeface="Arial Black" panose="020B0A04020102020204" pitchFamily="34" charset="0"/>
                <a:ea typeface="Merriweather"/>
                <a:cs typeface="Merriweather"/>
                <a:sym typeface="Merriweather"/>
              </a:rPr>
              <a:t>  </a:t>
            </a:r>
            <a:r>
              <a:rPr lang="en" sz="1900" i="1" dirty="0">
                <a:solidFill>
                  <a:srgbClr val="404040"/>
                </a:solidFill>
                <a:latin typeface="Arial Black" panose="020B0A04020102020204" pitchFamily="34" charset="0"/>
                <a:ea typeface="Merriweather"/>
                <a:cs typeface="Merriweather"/>
                <a:sym typeface="Merriweather"/>
              </a:rPr>
              <a:t>The relationship between </a:t>
            </a:r>
            <a:r>
              <a:rPr lang="en" sz="1900" i="1" dirty="0" smtClean="0">
                <a:solidFill>
                  <a:srgbClr val="404040"/>
                </a:solidFill>
                <a:latin typeface="Arial Black" panose="020B0A04020102020204" pitchFamily="34" charset="0"/>
                <a:ea typeface="Merriweather"/>
                <a:cs typeface="Merriweather"/>
                <a:sym typeface="Merriweather"/>
              </a:rPr>
              <a:t>the children and the wider </a:t>
            </a:r>
            <a:r>
              <a:rPr lang="en" sz="1900" i="1" dirty="0">
                <a:solidFill>
                  <a:srgbClr val="404040"/>
                </a:solidFill>
                <a:latin typeface="Arial Black" panose="020B0A04020102020204" pitchFamily="34" charset="0"/>
                <a:ea typeface="Merriweather"/>
                <a:cs typeface="Merriweather"/>
                <a:sym typeface="Merriweather"/>
              </a:rPr>
              <a:t>world. </a:t>
            </a:r>
            <a:endParaRPr sz="1900" i="1" dirty="0">
              <a:solidFill>
                <a:srgbClr val="404040"/>
              </a:solidFill>
              <a:latin typeface="Arial Black" panose="020B0A04020102020204" pitchFamily="34" charset="0"/>
              <a:ea typeface="Merriweather"/>
              <a:cs typeface="Merriweather"/>
              <a:sym typeface="Merriweather"/>
            </a:endParaRPr>
          </a:p>
          <a:p>
            <a:pPr marL="342900">
              <a:spcBef>
                <a:spcPts val="1000"/>
              </a:spcBef>
            </a:pPr>
            <a:endParaRPr sz="2000" i="1" dirty="0">
              <a:solidFill>
                <a:srgbClr val="404040"/>
              </a:solidFill>
              <a:latin typeface="Arial Black" panose="020B0A04020102020204" pitchFamily="34" charset="0"/>
              <a:ea typeface="Merriweather"/>
              <a:cs typeface="Merriweather"/>
              <a:sym typeface="Merriweather"/>
            </a:endParaRPr>
          </a:p>
        </p:txBody>
      </p:sp>
      <p:sp>
        <p:nvSpPr>
          <p:cNvPr id="130" name="Google Shape;130;p28"/>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8"/>
          <p:cNvSpPr txBox="1">
            <a:spLocks noGrp="1"/>
          </p:cNvSpPr>
          <p:nvPr>
            <p:ph type="title"/>
          </p:nvPr>
        </p:nvSpPr>
        <p:spPr>
          <a:xfrm>
            <a:off x="-32850" y="0"/>
            <a:ext cx="9209700" cy="1259100"/>
          </a:xfrm>
          <a:prstGeom prst="rect">
            <a:avLst/>
          </a:prstGeom>
          <a:solidFill>
            <a:srgbClr val="92D050"/>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Arial Black" panose="020B0A04020102020204" pitchFamily="34" charset="0"/>
                <a:ea typeface="Merriweather"/>
                <a:cs typeface="Merriweather"/>
                <a:sym typeface="Merriweather"/>
              </a:rPr>
              <a:t>Our </a:t>
            </a:r>
            <a:r>
              <a:rPr lang="en" dirty="0" smtClean="0">
                <a:solidFill>
                  <a:schemeClr val="tx1"/>
                </a:solidFill>
                <a:latin typeface="Arial Black" panose="020B0A04020102020204" pitchFamily="34" charset="0"/>
                <a:ea typeface="Merriweather"/>
                <a:cs typeface="Merriweather"/>
                <a:sym typeface="Merriweather"/>
              </a:rPr>
              <a:t>RSHE Curriculum</a:t>
            </a:r>
            <a:br>
              <a:rPr lang="en" dirty="0" smtClean="0">
                <a:solidFill>
                  <a:schemeClr val="tx1"/>
                </a:solidFill>
                <a:latin typeface="Arial Black" panose="020B0A04020102020204" pitchFamily="34" charset="0"/>
                <a:ea typeface="Merriweather"/>
                <a:cs typeface="Merriweather"/>
                <a:sym typeface="Merriweather"/>
              </a:rPr>
            </a:br>
            <a:r>
              <a:rPr lang="en" dirty="0" smtClean="0">
                <a:solidFill>
                  <a:schemeClr val="tx1"/>
                </a:solidFill>
                <a:latin typeface="Arial Black" panose="020B0A04020102020204" pitchFamily="34" charset="0"/>
                <a:ea typeface="Merriweather"/>
                <a:cs typeface="Merriweather"/>
                <a:sym typeface="Merriweather"/>
              </a:rPr>
              <a:t>3 CORE THEMES</a:t>
            </a:r>
            <a:endParaRPr sz="2100" b="1" dirty="0">
              <a:solidFill>
                <a:schemeClr val="tx1"/>
              </a:solidFill>
              <a:latin typeface="Arial Black" panose="020B0A04020102020204" pitchFamily="34" charset="0"/>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32850" y="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564905" y="0"/>
            <a:ext cx="611945" cy="6492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35"/>
        <p:cNvGrpSpPr/>
        <p:nvPr/>
      </p:nvGrpSpPr>
      <p:grpSpPr>
        <a:xfrm>
          <a:off x="0" y="0"/>
          <a:ext cx="0" cy="0"/>
          <a:chOff x="0" y="0"/>
          <a:chExt cx="0" cy="0"/>
        </a:xfrm>
      </p:grpSpPr>
      <p:sp>
        <p:nvSpPr>
          <p:cNvPr id="136" name="Google Shape;136;p29"/>
          <p:cNvSpPr txBox="1">
            <a:spLocks noGrp="1"/>
          </p:cNvSpPr>
          <p:nvPr>
            <p:ph type="body" idx="1"/>
          </p:nvPr>
        </p:nvSpPr>
        <p:spPr>
          <a:xfrm>
            <a:off x="0" y="1259100"/>
            <a:ext cx="3444000" cy="3884400"/>
          </a:xfrm>
          <a:prstGeom prst="rect">
            <a:avLst/>
          </a:prstGeom>
          <a:solidFill>
            <a:srgbClr val="FFC000"/>
          </a:solidFill>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Resilience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Self-belief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Perseverance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Developing goals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Integrity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Courage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Humility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Generosity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Sense of justice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Recognising and reporting abuse </a:t>
            </a:r>
            <a:endParaRPr sz="1700" b="1" dirty="0">
              <a:solidFill>
                <a:schemeClr val="dk1"/>
              </a:solidFill>
              <a:latin typeface="EB Garamond"/>
              <a:ea typeface="EB Garamond"/>
              <a:cs typeface="EB Garamond"/>
              <a:sym typeface="EB Garamond"/>
            </a:endParaRPr>
          </a:p>
          <a:p>
            <a:pPr marL="457200" lvl="0" indent="-336550" algn="l" rtl="0">
              <a:spcBef>
                <a:spcPts val="0"/>
              </a:spcBef>
              <a:spcAft>
                <a:spcPts val="0"/>
              </a:spcAft>
              <a:buClr>
                <a:schemeClr val="dk1"/>
              </a:buClr>
              <a:buSzPts val="1700"/>
              <a:buChar char="★"/>
            </a:pPr>
            <a:r>
              <a:rPr lang="en" sz="1700" b="1" dirty="0">
                <a:solidFill>
                  <a:schemeClr val="dk1"/>
                </a:solidFill>
                <a:latin typeface="EB Garamond"/>
                <a:ea typeface="EB Garamond"/>
                <a:cs typeface="EB Garamond"/>
                <a:sym typeface="EB Garamond"/>
              </a:rPr>
              <a:t>Rights over their own bodies. </a:t>
            </a:r>
            <a:endParaRPr sz="2000" b="1" i="1" dirty="0">
              <a:solidFill>
                <a:srgbClr val="404040"/>
              </a:solidFill>
              <a:latin typeface="Merriweather"/>
              <a:ea typeface="Merriweather"/>
              <a:cs typeface="Merriweather"/>
              <a:sym typeface="Merriweather"/>
            </a:endParaRPr>
          </a:p>
        </p:txBody>
      </p:sp>
      <p:sp>
        <p:nvSpPr>
          <p:cNvPr id="137" name="Google Shape;137;p29"/>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9"/>
          <p:cNvSpPr txBox="1">
            <a:spLocks noGrp="1"/>
          </p:cNvSpPr>
          <p:nvPr>
            <p:ph type="title"/>
          </p:nvPr>
        </p:nvSpPr>
        <p:spPr>
          <a:xfrm>
            <a:off x="-32850" y="-26808"/>
            <a:ext cx="9209700" cy="1285908"/>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900" dirty="0">
                <a:solidFill>
                  <a:schemeClr val="tx1"/>
                </a:solidFill>
                <a:latin typeface="Arial Black" panose="020B0A04020102020204" pitchFamily="34" charset="0"/>
                <a:ea typeface="Merriweather"/>
                <a:cs typeface="Merriweather"/>
                <a:sym typeface="Merriweather"/>
              </a:rPr>
              <a:t>The Curriculum </a:t>
            </a:r>
            <a:r>
              <a:rPr lang="en" sz="2900" dirty="0" smtClean="0">
                <a:solidFill>
                  <a:schemeClr val="tx1"/>
                </a:solidFill>
                <a:latin typeface="Arial Black" panose="020B0A04020102020204" pitchFamily="34" charset="0"/>
                <a:ea typeface="Merriweather"/>
                <a:cs typeface="Merriweather"/>
                <a:sym typeface="Merriweather"/>
              </a:rPr>
              <a:t>Outline:</a:t>
            </a:r>
            <a:br>
              <a:rPr lang="en" sz="2900" dirty="0" smtClean="0">
                <a:solidFill>
                  <a:schemeClr val="tx1"/>
                </a:solidFill>
                <a:latin typeface="Arial Black" panose="020B0A04020102020204" pitchFamily="34" charset="0"/>
                <a:ea typeface="Merriweather"/>
                <a:cs typeface="Merriweather"/>
                <a:sym typeface="Merriweather"/>
              </a:rPr>
            </a:br>
            <a:r>
              <a:rPr lang="en" sz="2900" dirty="0" smtClean="0">
                <a:solidFill>
                  <a:schemeClr val="tx1"/>
                </a:solidFill>
                <a:latin typeface="Arial Black" panose="020B0A04020102020204" pitchFamily="34" charset="0"/>
                <a:ea typeface="Merriweather"/>
                <a:cs typeface="Merriweather"/>
                <a:sym typeface="Merriweather"/>
              </a:rPr>
              <a:t>Topics To Be Covered Over Time</a:t>
            </a:r>
            <a:endParaRPr sz="2900"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900" dirty="0">
              <a:solidFill>
                <a:srgbClr val="FFE599"/>
              </a:solidFill>
              <a:latin typeface="Merriweather"/>
              <a:ea typeface="Merriweather"/>
              <a:cs typeface="Merriweather"/>
              <a:sym typeface="Merriweather"/>
            </a:endParaRPr>
          </a:p>
        </p:txBody>
      </p:sp>
      <p:sp>
        <p:nvSpPr>
          <p:cNvPr id="139" name="Google Shape;139;p29"/>
          <p:cNvSpPr txBox="1">
            <a:spLocks noGrp="1"/>
          </p:cNvSpPr>
          <p:nvPr>
            <p:ph type="body" idx="1"/>
          </p:nvPr>
        </p:nvSpPr>
        <p:spPr>
          <a:xfrm>
            <a:off x="3249200" y="1093155"/>
            <a:ext cx="3007221" cy="4050345"/>
          </a:xfrm>
          <a:prstGeom prst="rect">
            <a:avLst/>
          </a:prstGeom>
          <a:solidFill>
            <a:srgbClr val="92D050"/>
          </a:solidFill>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Building character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Kindness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Consideration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Respect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Honesty/Truthfulness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Permission seeking/giving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Personal privacy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Boundaries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Inappropriate contact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Unsafe physical contact </a:t>
            </a:r>
            <a:endParaRPr sz="1700"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sz="1700" b="1" dirty="0">
                <a:solidFill>
                  <a:srgbClr val="424242"/>
                </a:solidFill>
                <a:latin typeface="EB Garamond"/>
                <a:ea typeface="EB Garamond"/>
                <a:cs typeface="EB Garamond"/>
                <a:sym typeface="EB Garamond"/>
              </a:rPr>
              <a:t>Online safety/ </a:t>
            </a:r>
            <a:r>
              <a:rPr lang="en" sz="1700" b="1" dirty="0" smtClean="0">
                <a:solidFill>
                  <a:srgbClr val="424242"/>
                </a:solidFill>
                <a:latin typeface="EB Garamond"/>
                <a:ea typeface="EB Garamond"/>
                <a:cs typeface="EB Garamond"/>
                <a:sym typeface="EB Garamond"/>
              </a:rPr>
              <a:t>boundaries and sharing </a:t>
            </a:r>
            <a:r>
              <a:rPr lang="en" sz="1700" b="1" dirty="0">
                <a:solidFill>
                  <a:srgbClr val="424242"/>
                </a:solidFill>
                <a:latin typeface="EB Garamond"/>
                <a:ea typeface="EB Garamond"/>
                <a:cs typeface="EB Garamond"/>
                <a:sym typeface="EB Garamond"/>
              </a:rPr>
              <a:t>images</a:t>
            </a:r>
            <a:r>
              <a:rPr lang="en" sz="1700" dirty="0">
                <a:solidFill>
                  <a:srgbClr val="424242"/>
                </a:solidFill>
                <a:latin typeface="EB Garamond"/>
                <a:ea typeface="EB Garamond"/>
                <a:cs typeface="EB Garamond"/>
                <a:sym typeface="EB Garamond"/>
              </a:rPr>
              <a:t>. </a:t>
            </a:r>
            <a:endParaRPr sz="1700" dirty="0">
              <a:solidFill>
                <a:srgbClr val="424242"/>
              </a:solidFill>
              <a:latin typeface="EB Garamond"/>
              <a:ea typeface="EB Garamond"/>
              <a:cs typeface="EB Garamond"/>
              <a:sym typeface="EB Garamond"/>
            </a:endParaRPr>
          </a:p>
          <a:p>
            <a:pPr marL="0" lvl="0" indent="0" algn="l" rtl="0">
              <a:spcBef>
                <a:spcPts val="1600"/>
              </a:spcBef>
              <a:spcAft>
                <a:spcPts val="0"/>
              </a:spcAft>
              <a:buNone/>
            </a:pPr>
            <a:endParaRPr sz="1600" dirty="0">
              <a:solidFill>
                <a:schemeClr val="dk1"/>
              </a:solidFill>
              <a:latin typeface="EB Garamond"/>
              <a:ea typeface="EB Garamond"/>
              <a:cs typeface="EB Garamond"/>
              <a:sym typeface="EB Garamond"/>
            </a:endParaRPr>
          </a:p>
        </p:txBody>
      </p:sp>
      <p:sp>
        <p:nvSpPr>
          <p:cNvPr id="140" name="Google Shape;140;p29"/>
          <p:cNvSpPr txBox="1">
            <a:spLocks noGrp="1"/>
          </p:cNvSpPr>
          <p:nvPr>
            <p:ph type="body" idx="1"/>
          </p:nvPr>
        </p:nvSpPr>
        <p:spPr>
          <a:xfrm>
            <a:off x="6180794" y="1259100"/>
            <a:ext cx="2963206" cy="3884400"/>
          </a:xfrm>
          <a:prstGeom prst="rect">
            <a:avLst/>
          </a:prstGeom>
          <a:solidFill>
            <a:srgbClr val="FFC000"/>
          </a:solidFill>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What a relationship is</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What a friendship is</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What family means</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Healthy friendships </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Family </a:t>
            </a:r>
            <a:r>
              <a:rPr lang="en" b="1" dirty="0" smtClean="0">
                <a:solidFill>
                  <a:srgbClr val="424242"/>
                </a:solidFill>
                <a:latin typeface="EB Garamond"/>
                <a:ea typeface="EB Garamond"/>
                <a:cs typeface="EB Garamond"/>
                <a:sym typeface="EB Garamond"/>
              </a:rPr>
              <a:t>relationships and structures</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Happiness and security </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Seeking advice </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Staying safe</a:t>
            </a:r>
            <a:endParaRPr b="1" dirty="0">
              <a:solidFill>
                <a:srgbClr val="424242"/>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Char char="★"/>
            </a:pPr>
            <a:r>
              <a:rPr lang="en" b="1" dirty="0">
                <a:solidFill>
                  <a:srgbClr val="424242"/>
                </a:solidFill>
                <a:latin typeface="EB Garamond"/>
                <a:ea typeface="EB Garamond"/>
                <a:cs typeface="EB Garamond"/>
                <a:sym typeface="EB Garamond"/>
              </a:rPr>
              <a:t>Trusted adults </a:t>
            </a:r>
            <a:endParaRPr b="1" dirty="0">
              <a:solidFill>
                <a:srgbClr val="424242"/>
              </a:solidFill>
              <a:latin typeface="EB Garamond"/>
              <a:ea typeface="EB Garamond"/>
              <a:cs typeface="EB Garamond"/>
              <a:sym typeface="EB Garamond"/>
            </a:endParaRPr>
          </a:p>
          <a:p>
            <a:pPr marL="457200" lvl="0" indent="0" algn="l" rtl="0">
              <a:spcBef>
                <a:spcPts val="1600"/>
              </a:spcBef>
              <a:spcAft>
                <a:spcPts val="0"/>
              </a:spcAft>
              <a:buNone/>
            </a:pPr>
            <a:endParaRPr sz="1700" dirty="0">
              <a:solidFill>
                <a:schemeClr val="dk1"/>
              </a:solidFill>
            </a:endParaRPr>
          </a:p>
        </p:txBody>
      </p:sp>
      <p:pic>
        <p:nvPicPr>
          <p:cNvPr id="7" name="Picture 6"/>
          <p:cNvPicPr>
            <a:picLocks noChangeAspect="1"/>
          </p:cNvPicPr>
          <p:nvPr/>
        </p:nvPicPr>
        <p:blipFill>
          <a:blip r:embed="rId3" cstate="print"/>
          <a:srcRect/>
          <a:stretch>
            <a:fillRect/>
          </a:stretch>
        </p:blipFill>
        <p:spPr bwMode="auto">
          <a:xfrm>
            <a:off x="0" y="0"/>
            <a:ext cx="611945" cy="64923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8532055" y="-26808"/>
            <a:ext cx="611945" cy="649230"/>
          </a:xfrm>
          <a:prstGeom prst="rect">
            <a:avLst/>
          </a:prstGeom>
          <a:noFill/>
          <a:ln w="9525">
            <a:noFill/>
            <a:miter lim="800000"/>
            <a:headEnd/>
            <a:tailEnd/>
          </a:ln>
        </p:spPr>
      </p:pic>
      <p:pic>
        <p:nvPicPr>
          <p:cNvPr id="9" name="Picture 8"/>
          <p:cNvPicPr>
            <a:picLocks noChangeAspect="1"/>
          </p:cNvPicPr>
          <p:nvPr/>
        </p:nvPicPr>
        <p:blipFill>
          <a:blip r:embed="rId3" cstate="print"/>
          <a:srcRect/>
          <a:stretch>
            <a:fillRect/>
          </a:stretch>
        </p:blipFill>
        <p:spPr bwMode="auto">
          <a:xfrm>
            <a:off x="152400" y="152400"/>
            <a:ext cx="611945" cy="64923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1"/>
        <p:cNvGrpSpPr/>
        <p:nvPr/>
      </p:nvGrpSpPr>
      <p:grpSpPr>
        <a:xfrm>
          <a:off x="0" y="0"/>
          <a:ext cx="0" cy="0"/>
          <a:chOff x="0" y="0"/>
          <a:chExt cx="0" cy="0"/>
        </a:xfrm>
      </p:grpSpPr>
      <p:sp>
        <p:nvSpPr>
          <p:cNvPr id="152" name="Google Shape;152;p31"/>
          <p:cNvSpPr txBox="1">
            <a:spLocks noGrp="1"/>
          </p:cNvSpPr>
          <p:nvPr>
            <p:ph type="body" idx="1"/>
          </p:nvPr>
        </p:nvSpPr>
        <p:spPr>
          <a:xfrm>
            <a:off x="-32850" y="1203157"/>
            <a:ext cx="9209700" cy="4131988"/>
          </a:xfrm>
          <a:prstGeom prst="rect">
            <a:avLst/>
          </a:prstGeom>
          <a:solidFill>
            <a:srgbClr val="FFC000"/>
          </a:solidFill>
        </p:spPr>
        <p:txBody>
          <a:bodyPr spcFirstLastPara="1" wrap="square" lIns="91425" tIns="91425" rIns="91425" bIns="91425" anchor="t" anchorCtr="0">
            <a:noAutofit/>
          </a:bodyPr>
          <a:lstStyle/>
          <a:p>
            <a:pPr marL="457200" lvl="0" indent="-330200" algn="l" rtl="0">
              <a:spcBef>
                <a:spcPts val="1000"/>
              </a:spcBef>
              <a:spcAft>
                <a:spcPts val="0"/>
              </a:spcAft>
              <a:buSzPts val="1600"/>
              <a:buFont typeface="Merriweather"/>
              <a:buChar char="★"/>
            </a:pPr>
            <a:r>
              <a:rPr lang="en" sz="1600" b="1" dirty="0">
                <a:solidFill>
                  <a:srgbClr val="404040"/>
                </a:solidFill>
                <a:latin typeface="Merriweather"/>
                <a:ea typeface="Merriweather"/>
                <a:cs typeface="Merriweather"/>
                <a:sym typeface="Merriweather"/>
              </a:rPr>
              <a:t>To embrace the challenges of creating a happy and successful adult life, pupils need knowledge </a:t>
            </a:r>
            <a:r>
              <a:rPr lang="en" sz="1600" b="1" dirty="0" smtClean="0">
                <a:solidFill>
                  <a:srgbClr val="404040"/>
                </a:solidFill>
                <a:latin typeface="Merriweather"/>
                <a:ea typeface="Merriweather"/>
                <a:cs typeface="Merriweather"/>
                <a:sym typeface="Merriweather"/>
              </a:rPr>
              <a:t>what </a:t>
            </a:r>
            <a:r>
              <a:rPr lang="en" sz="1600" b="1" dirty="0">
                <a:solidFill>
                  <a:srgbClr val="404040"/>
                </a:solidFill>
                <a:latin typeface="Merriweather"/>
                <a:ea typeface="Merriweather"/>
                <a:cs typeface="Merriweather"/>
                <a:sym typeface="Merriweather"/>
              </a:rPr>
              <a:t>will enable them to make informed decisions about their wellbeing, health and relationships and to build their self-efficacy. Pupils can also put this knowledge into practice as they develop the capacity to make sound decisions when facing risks, challenges and complex contexts. Everyone faces difficult situations in their lives. These subjects can support young people to develop resilience, to know how and when to ask for help, and to know where to access support</a:t>
            </a:r>
            <a:r>
              <a:rPr lang="en" sz="1600" b="1" dirty="0" smtClean="0">
                <a:solidFill>
                  <a:srgbClr val="404040"/>
                </a:solidFill>
                <a:latin typeface="Merriweather"/>
                <a:ea typeface="Merriweather"/>
                <a:cs typeface="Merriweather"/>
                <a:sym typeface="Merriweather"/>
              </a:rPr>
              <a:t>.</a:t>
            </a:r>
          </a:p>
          <a:p>
            <a:pPr marL="127000" lvl="0" indent="0" algn="l" rtl="0">
              <a:spcBef>
                <a:spcPts val="1000"/>
              </a:spcBef>
              <a:spcAft>
                <a:spcPts val="0"/>
              </a:spcAft>
              <a:buSzPts val="1600"/>
              <a:buNone/>
            </a:pPr>
            <a:endParaRPr sz="1600" b="1" dirty="0">
              <a:solidFill>
                <a:srgbClr val="404040"/>
              </a:solidFill>
              <a:latin typeface="Merriweather"/>
              <a:ea typeface="Merriweather"/>
              <a:cs typeface="Merriweather"/>
              <a:sym typeface="Merriweather"/>
            </a:endParaRPr>
          </a:p>
          <a:p>
            <a:pPr marL="457200" lvl="0" indent="-330200" algn="l" rtl="0">
              <a:spcBef>
                <a:spcPts val="0"/>
              </a:spcBef>
              <a:spcAft>
                <a:spcPts val="0"/>
              </a:spcAft>
              <a:buSzPts val="1600"/>
              <a:buFont typeface="Merriweather"/>
              <a:buChar char="★"/>
            </a:pPr>
            <a:r>
              <a:rPr lang="en" sz="1600" b="1" dirty="0">
                <a:solidFill>
                  <a:srgbClr val="404040"/>
                </a:solidFill>
                <a:latin typeface="Merriweather"/>
                <a:ea typeface="Merriweather"/>
                <a:cs typeface="Merriweather"/>
                <a:sym typeface="Merriweather"/>
              </a:rPr>
              <a:t>High quality, evidence-based and age-appropriate teaching of these subjects can help prepare pupils for the opportunities, responsibilities and experiences of adult life. They can also enable schools to promote the spiritual, moral, social, cultural, mental and physical development of pupils, at school and in society. The duties on schools in this area are set out in legislation.</a:t>
            </a:r>
            <a:endParaRPr b="1" i="1" dirty="0">
              <a:solidFill>
                <a:srgbClr val="404040"/>
              </a:solidFill>
              <a:latin typeface="Merriweather"/>
              <a:ea typeface="Merriweather"/>
              <a:cs typeface="Merriweather"/>
              <a:sym typeface="Merriweather"/>
            </a:endParaRPr>
          </a:p>
        </p:txBody>
      </p:sp>
      <p:sp>
        <p:nvSpPr>
          <p:cNvPr id="153" name="Google Shape;153;p31"/>
          <p:cNvSpPr/>
          <p:nvPr/>
        </p:nvSpPr>
        <p:spPr>
          <a:xfrm>
            <a:off x="0" y="0"/>
            <a:ext cx="9144000" cy="12591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
          <p:cNvSpPr txBox="1">
            <a:spLocks noGrp="1"/>
          </p:cNvSpPr>
          <p:nvPr>
            <p:ph type="title"/>
          </p:nvPr>
        </p:nvSpPr>
        <p:spPr>
          <a:xfrm>
            <a:off x="0" y="0"/>
            <a:ext cx="9209700" cy="1203157"/>
          </a:xfrm>
          <a:prstGeom prst="rect">
            <a:avLst/>
          </a:prstGeom>
          <a:solidFill>
            <a:srgbClr val="92D050"/>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900" b="1" dirty="0">
                <a:solidFill>
                  <a:schemeClr val="tx1"/>
                </a:solidFill>
                <a:latin typeface="Arial Black" panose="020B0A04020102020204" pitchFamily="34" charset="0"/>
                <a:ea typeface="Merriweather"/>
                <a:cs typeface="Merriweather"/>
                <a:sym typeface="Merriweather"/>
              </a:rPr>
              <a:t>Extracts from the DfE </a:t>
            </a:r>
            <a:r>
              <a:rPr lang="en" sz="2900" b="1" dirty="0" smtClean="0">
                <a:solidFill>
                  <a:schemeClr val="tx1"/>
                </a:solidFill>
                <a:latin typeface="Arial Black" panose="020B0A04020102020204" pitchFamily="34" charset="0"/>
                <a:ea typeface="Merriweather"/>
                <a:cs typeface="Merriweather"/>
                <a:sym typeface="Merriweather"/>
              </a:rPr>
              <a:t>Guidance on</a:t>
            </a:r>
            <a:br>
              <a:rPr lang="en" sz="2900" b="1" dirty="0" smtClean="0">
                <a:solidFill>
                  <a:schemeClr val="tx1"/>
                </a:solidFill>
                <a:latin typeface="Arial Black" panose="020B0A04020102020204" pitchFamily="34" charset="0"/>
                <a:ea typeface="Merriweather"/>
                <a:cs typeface="Merriweather"/>
                <a:sym typeface="Merriweather"/>
              </a:rPr>
            </a:br>
            <a:r>
              <a:rPr lang="en" sz="2900" b="1" dirty="0" smtClean="0">
                <a:solidFill>
                  <a:schemeClr val="tx1"/>
                </a:solidFill>
                <a:latin typeface="Arial Black" panose="020B0A04020102020204" pitchFamily="34" charset="0"/>
                <a:ea typeface="Merriweather"/>
                <a:cs typeface="Merriweather"/>
                <a:sym typeface="Merriweather"/>
              </a:rPr>
              <a:t>RHE for Primary &amp; RSHE for Secondary</a:t>
            </a:r>
            <a:endParaRPr sz="2900" b="1" dirty="0">
              <a:solidFill>
                <a:schemeClr val="tx1"/>
              </a:solidFill>
              <a:latin typeface="Arial Black" panose="020B0A04020102020204" pitchFamily="34" charset="0"/>
              <a:ea typeface="Merriweather"/>
              <a:cs typeface="Merriweather"/>
              <a:sym typeface="Merriweather"/>
            </a:endParaRPr>
          </a:p>
          <a:p>
            <a:pPr marL="0" lvl="0" indent="0" algn="ctr" rtl="0">
              <a:spcBef>
                <a:spcPts val="0"/>
              </a:spcBef>
              <a:spcAft>
                <a:spcPts val="0"/>
              </a:spcAft>
              <a:buNone/>
            </a:pPr>
            <a:endParaRPr sz="3900" dirty="0">
              <a:solidFill>
                <a:srgbClr val="FFE599"/>
              </a:solidFill>
              <a:latin typeface="Merriweather"/>
              <a:ea typeface="Merriweather"/>
              <a:cs typeface="Merriweather"/>
              <a:sym typeface="Merriweather"/>
            </a:endParaRPr>
          </a:p>
        </p:txBody>
      </p:sp>
      <p:pic>
        <p:nvPicPr>
          <p:cNvPr id="5" name="Picture 4"/>
          <p:cNvPicPr>
            <a:picLocks noChangeAspect="1"/>
          </p:cNvPicPr>
          <p:nvPr/>
        </p:nvPicPr>
        <p:blipFill>
          <a:blip r:embed="rId3" cstate="print"/>
          <a:srcRect/>
          <a:stretch>
            <a:fillRect/>
          </a:stretch>
        </p:blipFill>
        <p:spPr bwMode="auto">
          <a:xfrm>
            <a:off x="0" y="0"/>
            <a:ext cx="611945" cy="64923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8630605" y="0"/>
            <a:ext cx="611945" cy="64923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2527</Words>
  <Application>Microsoft Office PowerPoint</Application>
  <PresentationFormat>On-screen Show (16:9)</PresentationFormat>
  <Paragraphs>128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EB Garamond</vt:lpstr>
      <vt:lpstr>Merriweather</vt:lpstr>
      <vt:lpstr>Simple Light</vt:lpstr>
      <vt:lpstr>St Antony’s Catholic Primary School Staff Review On Relationships, Sex and Health Education (RSHE)  </vt:lpstr>
      <vt:lpstr>OVERVIEW: Why Was RSHE Placed In The Curriculum?</vt:lpstr>
      <vt:lpstr>RSHE Is Being Taught In The Context Of The Religious Character of our Catholic School  following 10 Core Principles.</vt:lpstr>
      <vt:lpstr>RSHE Will Teach Our Children About  How To Establish Healthy Relationships</vt:lpstr>
      <vt:lpstr> In RSHE Our Children Will Know they are special in line with our core principles.</vt:lpstr>
      <vt:lpstr>RSHE will be taught in line with the  religious character of our school</vt:lpstr>
      <vt:lpstr>Our RSHE Curriculum 3 CORE THEMES</vt:lpstr>
      <vt:lpstr>The Curriculum Outline: Topics To Be Covered Over Time </vt:lpstr>
      <vt:lpstr>Extracts from the DfE Guidance on RHE for Primary &amp; RSHE for Secondary </vt:lpstr>
      <vt:lpstr>Important Extracts  from the DfE Guidance on RSHE </vt:lpstr>
      <vt:lpstr>Extracts from the DfE Guidance Show Schools Given Flexibility on Delivery of RHE  </vt:lpstr>
      <vt:lpstr>The DfE Guidance Requires Schools To Ensure all Pupils Can Access The Content </vt:lpstr>
      <vt:lpstr>Parental Right To Withdraw Pupils from RSE </vt:lpstr>
      <vt:lpstr>The Science Curriculum is Statutory- So Pupils may not be withdrawn </vt:lpstr>
      <vt:lpstr>The Science Curriculum is Statutory and will include Human &amp; Animal Growth and Development with  children learning correct names for parts of their bodies </vt:lpstr>
      <vt:lpstr>Key Stage 2 Science Curriculum Includes the reproductive  cycles </vt:lpstr>
      <vt:lpstr>Purpose of this Consultation Process Is To Ensure That Our Parents Are Fully Informed </vt:lpstr>
      <vt:lpstr>Your Questions Answered: Q&amp;A &amp;THANK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Helen’s Catholic Primary School Relationships, Sex and Health Education (RSHE) Parent Consultation</dc:title>
  <dc:creator>Angela Moore</dc:creator>
  <cp:lastModifiedBy>Jamie Kirwan</cp:lastModifiedBy>
  <cp:revision>57</cp:revision>
  <dcterms:modified xsi:type="dcterms:W3CDTF">2023-01-13T11:50:08Z</dcterms:modified>
</cp:coreProperties>
</file>